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3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3" r:id="rId3"/>
    <p:sldId id="284" r:id="rId4"/>
    <p:sldId id="308" r:id="rId5"/>
    <p:sldId id="257" r:id="rId6"/>
    <p:sldId id="258" r:id="rId7"/>
    <p:sldId id="289" r:id="rId8"/>
    <p:sldId id="259" r:id="rId9"/>
    <p:sldId id="264" r:id="rId10"/>
    <p:sldId id="306" r:id="rId11"/>
    <p:sldId id="262" r:id="rId12"/>
    <p:sldId id="263" r:id="rId13"/>
    <p:sldId id="305" r:id="rId14"/>
    <p:sldId id="260" r:id="rId15"/>
    <p:sldId id="261" r:id="rId16"/>
    <p:sldId id="265" r:id="rId17"/>
    <p:sldId id="266" r:id="rId18"/>
    <p:sldId id="318" r:id="rId19"/>
    <p:sldId id="267" r:id="rId20"/>
    <p:sldId id="268" r:id="rId21"/>
    <p:sldId id="269" r:id="rId22"/>
    <p:sldId id="285" r:id="rId23"/>
    <p:sldId id="309" r:id="rId24"/>
    <p:sldId id="314" r:id="rId25"/>
    <p:sldId id="315" r:id="rId26"/>
    <p:sldId id="320" r:id="rId27"/>
    <p:sldId id="322" r:id="rId28"/>
    <p:sldId id="319" r:id="rId29"/>
    <p:sldId id="274" r:id="rId30"/>
    <p:sldId id="276" r:id="rId31"/>
    <p:sldId id="302" r:id="rId32"/>
    <p:sldId id="321" r:id="rId33"/>
    <p:sldId id="288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8CF90-73B4-4FB4-814C-C70AF03DB72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36F7775-607C-42DA-A04F-FFE4C209DEA8}">
      <dgm:prSet/>
      <dgm:spPr/>
      <dgm:t>
        <a:bodyPr/>
        <a:lstStyle/>
        <a:p>
          <a:pPr rtl="0"/>
          <a:endParaRPr lang="es-MX" dirty="0"/>
        </a:p>
      </dgm:t>
    </dgm:pt>
    <dgm:pt modelId="{8313E832-E05C-4F1D-81BB-9501C837C699}" type="parTrans" cxnId="{C651B34C-F5CB-44E9-BDBA-A1E6077C8012}">
      <dgm:prSet/>
      <dgm:spPr/>
      <dgm:t>
        <a:bodyPr/>
        <a:lstStyle/>
        <a:p>
          <a:endParaRPr lang="es-MX"/>
        </a:p>
      </dgm:t>
    </dgm:pt>
    <dgm:pt modelId="{98A2EC6E-87E6-4BC9-A384-6647D5E09B60}" type="sibTrans" cxnId="{C651B34C-F5CB-44E9-BDBA-A1E6077C8012}">
      <dgm:prSet/>
      <dgm:spPr/>
      <dgm:t>
        <a:bodyPr/>
        <a:lstStyle/>
        <a:p>
          <a:endParaRPr lang="es-MX"/>
        </a:p>
      </dgm:t>
    </dgm:pt>
    <dgm:pt modelId="{147DFB57-0C32-4533-A9E3-53715986B691}">
      <dgm:prSet/>
      <dgm:spPr/>
      <dgm:t>
        <a:bodyPr/>
        <a:lstStyle/>
        <a:p>
          <a:pPr rtl="0"/>
          <a:endParaRPr lang="es-MX" dirty="0"/>
        </a:p>
      </dgm:t>
    </dgm:pt>
    <dgm:pt modelId="{DE622AC0-2A6A-4897-B7CC-A725E5F88E18}" type="parTrans" cxnId="{149A890B-D0B1-46F5-8B91-D684F2614071}">
      <dgm:prSet/>
      <dgm:spPr/>
      <dgm:t>
        <a:bodyPr/>
        <a:lstStyle/>
        <a:p>
          <a:endParaRPr lang="es-MX"/>
        </a:p>
      </dgm:t>
    </dgm:pt>
    <dgm:pt modelId="{2CEAA9BC-0BCA-4944-BE69-89A3B658911A}" type="sibTrans" cxnId="{149A890B-D0B1-46F5-8B91-D684F2614071}">
      <dgm:prSet/>
      <dgm:spPr/>
      <dgm:t>
        <a:bodyPr/>
        <a:lstStyle/>
        <a:p>
          <a:endParaRPr lang="es-MX"/>
        </a:p>
      </dgm:t>
    </dgm:pt>
    <dgm:pt modelId="{6E50450D-6726-4890-A4CE-044729A6CD2A}">
      <dgm:prSet/>
      <dgm:spPr/>
      <dgm:t>
        <a:bodyPr/>
        <a:lstStyle/>
        <a:p>
          <a:pPr rtl="0"/>
          <a:endParaRPr lang="es-MX" dirty="0"/>
        </a:p>
      </dgm:t>
    </dgm:pt>
    <dgm:pt modelId="{3CCA0043-901D-4B84-AAA9-DC4F00A861A8}" type="parTrans" cxnId="{A2F5E92F-5464-47C7-8777-0C10A047F4CD}">
      <dgm:prSet/>
      <dgm:spPr/>
      <dgm:t>
        <a:bodyPr/>
        <a:lstStyle/>
        <a:p>
          <a:endParaRPr lang="es-MX"/>
        </a:p>
      </dgm:t>
    </dgm:pt>
    <dgm:pt modelId="{60F94904-AED0-40FB-B6C0-5406A4556C5F}" type="sibTrans" cxnId="{A2F5E92F-5464-47C7-8777-0C10A047F4CD}">
      <dgm:prSet/>
      <dgm:spPr/>
      <dgm:t>
        <a:bodyPr/>
        <a:lstStyle/>
        <a:p>
          <a:endParaRPr lang="es-MX"/>
        </a:p>
      </dgm:t>
    </dgm:pt>
    <dgm:pt modelId="{8932BC0D-F70A-4D35-A9FD-AD90E56D0D18}">
      <dgm:prSet/>
      <dgm:spPr/>
      <dgm:t>
        <a:bodyPr/>
        <a:lstStyle/>
        <a:p>
          <a:pPr rtl="0"/>
          <a:endParaRPr lang="es-MX" dirty="0"/>
        </a:p>
      </dgm:t>
    </dgm:pt>
    <dgm:pt modelId="{E7DC2D94-B099-49EC-9F82-38285F57B8FE}" type="parTrans" cxnId="{64DCA309-08DE-45CB-B23B-64DF1246D4C8}">
      <dgm:prSet/>
      <dgm:spPr/>
      <dgm:t>
        <a:bodyPr/>
        <a:lstStyle/>
        <a:p>
          <a:endParaRPr lang="es-MX"/>
        </a:p>
      </dgm:t>
    </dgm:pt>
    <dgm:pt modelId="{421375F0-E47D-469D-8A75-330BC1FBF425}" type="sibTrans" cxnId="{64DCA309-08DE-45CB-B23B-64DF1246D4C8}">
      <dgm:prSet/>
      <dgm:spPr/>
      <dgm:t>
        <a:bodyPr/>
        <a:lstStyle/>
        <a:p>
          <a:endParaRPr lang="es-MX"/>
        </a:p>
      </dgm:t>
    </dgm:pt>
    <dgm:pt modelId="{5AF8B17A-55D2-42DD-8FB9-98512C102C79}">
      <dgm:prSet/>
      <dgm:spPr/>
      <dgm:t>
        <a:bodyPr/>
        <a:lstStyle/>
        <a:p>
          <a:pPr rtl="0"/>
          <a:endParaRPr lang="es-MX" dirty="0"/>
        </a:p>
      </dgm:t>
    </dgm:pt>
    <dgm:pt modelId="{53C82CA8-32A1-45AE-AB56-F179EE061501}" type="parTrans" cxnId="{DB566F76-1AD6-4AAE-B293-C0DAEF34A790}">
      <dgm:prSet/>
      <dgm:spPr/>
      <dgm:t>
        <a:bodyPr/>
        <a:lstStyle/>
        <a:p>
          <a:endParaRPr lang="es-MX"/>
        </a:p>
      </dgm:t>
    </dgm:pt>
    <dgm:pt modelId="{5F7222EB-AEA6-4AC7-A0A5-ECFBA124EED2}" type="sibTrans" cxnId="{DB566F76-1AD6-4AAE-B293-C0DAEF34A790}">
      <dgm:prSet/>
      <dgm:spPr/>
      <dgm:t>
        <a:bodyPr/>
        <a:lstStyle/>
        <a:p>
          <a:endParaRPr lang="es-MX"/>
        </a:p>
      </dgm:t>
    </dgm:pt>
    <dgm:pt modelId="{CB574868-D071-4611-A808-081384FC5B9E}">
      <dgm:prSet/>
      <dgm:spPr/>
      <dgm:t>
        <a:bodyPr/>
        <a:lstStyle/>
        <a:p>
          <a:pPr rtl="0"/>
          <a:endParaRPr lang="es-MX" dirty="0"/>
        </a:p>
      </dgm:t>
    </dgm:pt>
    <dgm:pt modelId="{0280C06E-0D56-4ECD-B1EB-E456C84910F3}" type="parTrans" cxnId="{7DD72E10-AE56-4714-84F4-68FA909823CA}">
      <dgm:prSet/>
      <dgm:spPr/>
      <dgm:t>
        <a:bodyPr/>
        <a:lstStyle/>
        <a:p>
          <a:endParaRPr lang="es-MX"/>
        </a:p>
      </dgm:t>
    </dgm:pt>
    <dgm:pt modelId="{72D8B0D3-6ADE-4EA1-A293-BB5D19455446}" type="sibTrans" cxnId="{7DD72E10-AE56-4714-84F4-68FA909823CA}">
      <dgm:prSet/>
      <dgm:spPr/>
      <dgm:t>
        <a:bodyPr/>
        <a:lstStyle/>
        <a:p>
          <a:endParaRPr lang="es-MX"/>
        </a:p>
      </dgm:t>
    </dgm:pt>
    <dgm:pt modelId="{FF986251-187B-417A-80CC-EDDC4C789975}">
      <dgm:prSet/>
      <dgm:spPr/>
      <dgm:t>
        <a:bodyPr/>
        <a:lstStyle/>
        <a:p>
          <a:pPr rtl="0"/>
          <a:r>
            <a:rPr lang="es-MX" dirty="0"/>
            <a:t>El derecho a la información es un derecho humano</a:t>
          </a:r>
        </a:p>
      </dgm:t>
    </dgm:pt>
    <dgm:pt modelId="{DBBE81A0-B7A7-4834-86C7-0C3F290A9B31}" type="parTrans" cxnId="{ABF00715-9345-428F-961A-21E2228A433A}">
      <dgm:prSet/>
      <dgm:spPr/>
      <dgm:t>
        <a:bodyPr/>
        <a:lstStyle/>
        <a:p>
          <a:endParaRPr lang="es-MX"/>
        </a:p>
      </dgm:t>
    </dgm:pt>
    <dgm:pt modelId="{8A3513E1-4A34-489E-8BB1-4942FC071125}" type="sibTrans" cxnId="{ABF00715-9345-428F-961A-21E2228A433A}">
      <dgm:prSet/>
      <dgm:spPr/>
      <dgm:t>
        <a:bodyPr/>
        <a:lstStyle/>
        <a:p>
          <a:endParaRPr lang="es-MX"/>
        </a:p>
      </dgm:t>
    </dgm:pt>
    <dgm:pt modelId="{CAA88A8D-39EB-42A6-991E-A24ABC55AADF}">
      <dgm:prSet/>
      <dgm:spPr/>
      <dgm:t>
        <a:bodyPr/>
        <a:lstStyle/>
        <a:p>
          <a:pPr rtl="0"/>
          <a:r>
            <a:rPr lang="es-MX" dirty="0"/>
            <a:t>La propiedad privada</a:t>
          </a:r>
        </a:p>
      </dgm:t>
    </dgm:pt>
    <dgm:pt modelId="{3E190F80-E82C-40D4-AD1D-1E44D1FC26B8}" type="parTrans" cxnId="{80DC4439-F372-4E29-B00A-AE1C13A91308}">
      <dgm:prSet/>
      <dgm:spPr/>
      <dgm:t>
        <a:bodyPr/>
        <a:lstStyle/>
        <a:p>
          <a:endParaRPr lang="es-MX"/>
        </a:p>
      </dgm:t>
    </dgm:pt>
    <dgm:pt modelId="{5FBF7B44-75E7-4F95-8DA5-00D4842B8550}" type="sibTrans" cxnId="{80DC4439-F372-4E29-B00A-AE1C13A91308}">
      <dgm:prSet/>
      <dgm:spPr/>
      <dgm:t>
        <a:bodyPr/>
        <a:lstStyle/>
        <a:p>
          <a:endParaRPr lang="es-MX"/>
        </a:p>
      </dgm:t>
    </dgm:pt>
    <dgm:pt modelId="{DEB35555-F1AD-4F05-BFB2-C7B5ED4D8CED}">
      <dgm:prSet/>
      <dgm:spPr/>
      <dgm:t>
        <a:bodyPr/>
        <a:lstStyle/>
        <a:p>
          <a:pPr rtl="0"/>
          <a:r>
            <a:rPr lang="es-MX" dirty="0"/>
            <a:t>La protección de la privacidad como propiedad privada</a:t>
          </a:r>
        </a:p>
      </dgm:t>
    </dgm:pt>
    <dgm:pt modelId="{7F1CFF1A-246F-419E-B300-280ECC6E4C0F}" type="parTrans" cxnId="{1CCB5E1E-C165-4B3E-9E2C-F6E60139957C}">
      <dgm:prSet/>
      <dgm:spPr/>
      <dgm:t>
        <a:bodyPr/>
        <a:lstStyle/>
        <a:p>
          <a:endParaRPr lang="es-MX"/>
        </a:p>
      </dgm:t>
    </dgm:pt>
    <dgm:pt modelId="{80AF1477-3A41-44F1-924B-2181F5B354CB}" type="sibTrans" cxnId="{1CCB5E1E-C165-4B3E-9E2C-F6E60139957C}">
      <dgm:prSet/>
      <dgm:spPr/>
      <dgm:t>
        <a:bodyPr/>
        <a:lstStyle/>
        <a:p>
          <a:endParaRPr lang="es-MX"/>
        </a:p>
      </dgm:t>
    </dgm:pt>
    <dgm:pt modelId="{93D04EFB-673E-467D-B84F-12B055BEB08F}">
      <dgm:prSet/>
      <dgm:spPr/>
      <dgm:t>
        <a:bodyPr/>
        <a:lstStyle/>
        <a:p>
          <a:pPr rtl="0"/>
          <a:r>
            <a:rPr lang="es-MX" dirty="0"/>
            <a:t>La distinción férrea entre lo privado y lo público</a:t>
          </a:r>
        </a:p>
      </dgm:t>
    </dgm:pt>
    <dgm:pt modelId="{23C64AFC-CD12-43B9-BE7A-ADCB12E4BD5B}" type="parTrans" cxnId="{E1357750-C202-4399-BA7E-BB4254043E01}">
      <dgm:prSet/>
      <dgm:spPr/>
      <dgm:t>
        <a:bodyPr/>
        <a:lstStyle/>
        <a:p>
          <a:endParaRPr lang="es-MX"/>
        </a:p>
      </dgm:t>
    </dgm:pt>
    <dgm:pt modelId="{6A549F9E-3A3A-422E-9333-317A76EB7359}" type="sibTrans" cxnId="{E1357750-C202-4399-BA7E-BB4254043E01}">
      <dgm:prSet/>
      <dgm:spPr/>
      <dgm:t>
        <a:bodyPr/>
        <a:lstStyle/>
        <a:p>
          <a:endParaRPr lang="es-MX"/>
        </a:p>
      </dgm:t>
    </dgm:pt>
    <dgm:pt modelId="{14271B14-AAED-4F90-BF15-E1EFE8ABE63B}">
      <dgm:prSet/>
      <dgm:spPr/>
      <dgm:t>
        <a:bodyPr/>
        <a:lstStyle/>
        <a:p>
          <a:pPr rtl="0"/>
          <a:r>
            <a:rPr lang="es-MX" dirty="0"/>
            <a:t>Transparencia de lo público y secreto de lo privado</a:t>
          </a:r>
        </a:p>
      </dgm:t>
    </dgm:pt>
    <dgm:pt modelId="{D094FB68-C6C4-40D1-91BB-5471325D81D6}" type="parTrans" cxnId="{8DE6E4BD-E939-47CD-8D45-8BF7D971B22F}">
      <dgm:prSet/>
      <dgm:spPr/>
      <dgm:t>
        <a:bodyPr/>
        <a:lstStyle/>
        <a:p>
          <a:endParaRPr lang="es-MX"/>
        </a:p>
      </dgm:t>
    </dgm:pt>
    <dgm:pt modelId="{FD776BC0-E234-421A-8897-22B01ECE9844}" type="sibTrans" cxnId="{8DE6E4BD-E939-47CD-8D45-8BF7D971B22F}">
      <dgm:prSet/>
      <dgm:spPr/>
      <dgm:t>
        <a:bodyPr/>
        <a:lstStyle/>
        <a:p>
          <a:endParaRPr lang="es-MX"/>
        </a:p>
      </dgm:t>
    </dgm:pt>
    <dgm:pt modelId="{590FC6B3-76AD-49AE-B189-68E72757C245}">
      <dgm:prSet/>
      <dgm:spPr/>
      <dgm:t>
        <a:bodyPr/>
        <a:lstStyle/>
        <a:p>
          <a:pPr rtl="0"/>
          <a:r>
            <a:rPr lang="es-MX" dirty="0"/>
            <a:t>Mecanismo de control sobre los gobernantes y, a  la vez,  de protección de la confidencialidad.</a:t>
          </a:r>
        </a:p>
      </dgm:t>
    </dgm:pt>
    <dgm:pt modelId="{C1E6888C-D0DD-4094-98F8-EC2DD58BCF9B}" type="parTrans" cxnId="{BEB1F1DB-D0EB-4D92-A92F-9F860AAF651A}">
      <dgm:prSet/>
      <dgm:spPr/>
      <dgm:t>
        <a:bodyPr/>
        <a:lstStyle/>
        <a:p>
          <a:endParaRPr lang="es-MX"/>
        </a:p>
      </dgm:t>
    </dgm:pt>
    <dgm:pt modelId="{EA6F7B0A-ECD7-4E7C-8C4D-531E765293D9}" type="sibTrans" cxnId="{BEB1F1DB-D0EB-4D92-A92F-9F860AAF651A}">
      <dgm:prSet/>
      <dgm:spPr/>
      <dgm:t>
        <a:bodyPr/>
        <a:lstStyle/>
        <a:p>
          <a:endParaRPr lang="es-MX"/>
        </a:p>
      </dgm:t>
    </dgm:pt>
    <dgm:pt modelId="{E3FE1855-830E-4D41-A10A-A09BF31F1727}">
      <dgm:prSet/>
      <dgm:spPr/>
      <dgm:t>
        <a:bodyPr/>
        <a:lstStyle/>
        <a:p>
          <a:endParaRPr lang="es-MX" dirty="0"/>
        </a:p>
      </dgm:t>
    </dgm:pt>
    <dgm:pt modelId="{2152135F-77F7-47E3-AC7F-54197CC7288B}" type="parTrans" cxnId="{E955B9A7-B986-4102-BD4A-E895ECA7778E}">
      <dgm:prSet/>
      <dgm:spPr/>
      <dgm:t>
        <a:bodyPr/>
        <a:lstStyle/>
        <a:p>
          <a:endParaRPr lang="es-MX"/>
        </a:p>
      </dgm:t>
    </dgm:pt>
    <dgm:pt modelId="{47D08897-6DA9-4309-BE79-D3F068CC3320}" type="sibTrans" cxnId="{E955B9A7-B986-4102-BD4A-E895ECA7778E}">
      <dgm:prSet/>
      <dgm:spPr/>
      <dgm:t>
        <a:bodyPr/>
        <a:lstStyle/>
        <a:p>
          <a:endParaRPr lang="es-MX"/>
        </a:p>
      </dgm:t>
    </dgm:pt>
    <dgm:pt modelId="{A0F454CE-F0B3-4679-A56C-76D210596375}" type="pres">
      <dgm:prSet presAssocID="{EAC8CF90-73B4-4FB4-814C-C70AF03DB727}" presName="linearFlow" presStyleCnt="0">
        <dgm:presLayoutVars>
          <dgm:dir/>
          <dgm:animLvl val="lvl"/>
          <dgm:resizeHandles val="exact"/>
        </dgm:presLayoutVars>
      </dgm:prSet>
      <dgm:spPr/>
    </dgm:pt>
    <dgm:pt modelId="{DF5E4F4D-67A5-494B-A88B-29B8FB0CE067}" type="pres">
      <dgm:prSet presAssocID="{C36F7775-607C-42DA-A04F-FFE4C209DEA8}" presName="composite" presStyleCnt="0"/>
      <dgm:spPr/>
    </dgm:pt>
    <dgm:pt modelId="{FCBEB0D5-61BA-4125-8EAA-E4505B964ACE}" type="pres">
      <dgm:prSet presAssocID="{C36F7775-607C-42DA-A04F-FFE4C209DEA8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DA2B7E37-EE83-4348-99AF-CF8666D9E517}" type="pres">
      <dgm:prSet presAssocID="{C36F7775-607C-42DA-A04F-FFE4C209DEA8}" presName="descendantText" presStyleLbl="alignAcc1" presStyleIdx="0" presStyleCnt="6">
        <dgm:presLayoutVars>
          <dgm:bulletEnabled val="1"/>
        </dgm:presLayoutVars>
      </dgm:prSet>
      <dgm:spPr/>
    </dgm:pt>
    <dgm:pt modelId="{DE16872B-18E2-4D85-A67D-49C66472BBA8}" type="pres">
      <dgm:prSet presAssocID="{98A2EC6E-87E6-4BC9-A384-6647D5E09B60}" presName="sp" presStyleCnt="0"/>
      <dgm:spPr/>
    </dgm:pt>
    <dgm:pt modelId="{0C239ADD-2268-401A-860A-16CC1B3F6FF8}" type="pres">
      <dgm:prSet presAssocID="{147DFB57-0C32-4533-A9E3-53715986B691}" presName="composite" presStyleCnt="0"/>
      <dgm:spPr/>
    </dgm:pt>
    <dgm:pt modelId="{D8C6A389-834F-403B-909B-5097C16107F4}" type="pres">
      <dgm:prSet presAssocID="{147DFB57-0C32-4533-A9E3-53715986B69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D56F323A-6114-444D-8692-95A8D5810A4F}" type="pres">
      <dgm:prSet presAssocID="{147DFB57-0C32-4533-A9E3-53715986B691}" presName="descendantText" presStyleLbl="alignAcc1" presStyleIdx="1" presStyleCnt="6">
        <dgm:presLayoutVars>
          <dgm:bulletEnabled val="1"/>
        </dgm:presLayoutVars>
      </dgm:prSet>
      <dgm:spPr/>
    </dgm:pt>
    <dgm:pt modelId="{A58DD682-244C-4FA1-A6A8-CFCCF5B4486C}" type="pres">
      <dgm:prSet presAssocID="{2CEAA9BC-0BCA-4944-BE69-89A3B658911A}" presName="sp" presStyleCnt="0"/>
      <dgm:spPr/>
    </dgm:pt>
    <dgm:pt modelId="{A929E460-BC1F-4647-8A50-91B798106F00}" type="pres">
      <dgm:prSet presAssocID="{6E50450D-6726-4890-A4CE-044729A6CD2A}" presName="composite" presStyleCnt="0"/>
      <dgm:spPr/>
    </dgm:pt>
    <dgm:pt modelId="{30354054-F7C3-4603-98B9-50D44EDB7F22}" type="pres">
      <dgm:prSet presAssocID="{6E50450D-6726-4890-A4CE-044729A6CD2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2FEBE12-E966-4AF0-ABE4-627B79783452}" type="pres">
      <dgm:prSet presAssocID="{6E50450D-6726-4890-A4CE-044729A6CD2A}" presName="descendantText" presStyleLbl="alignAcc1" presStyleIdx="2" presStyleCnt="6">
        <dgm:presLayoutVars>
          <dgm:bulletEnabled val="1"/>
        </dgm:presLayoutVars>
      </dgm:prSet>
      <dgm:spPr/>
    </dgm:pt>
    <dgm:pt modelId="{AEABF47F-2716-45F8-9789-256B7385C1B8}" type="pres">
      <dgm:prSet presAssocID="{60F94904-AED0-40FB-B6C0-5406A4556C5F}" presName="sp" presStyleCnt="0"/>
      <dgm:spPr/>
    </dgm:pt>
    <dgm:pt modelId="{495F8316-70BF-4224-9520-AEA42F3BCB4C}" type="pres">
      <dgm:prSet presAssocID="{8932BC0D-F70A-4D35-A9FD-AD90E56D0D18}" presName="composite" presStyleCnt="0"/>
      <dgm:spPr/>
    </dgm:pt>
    <dgm:pt modelId="{D9E30BCD-7441-4236-858F-63B05EE4EEDF}" type="pres">
      <dgm:prSet presAssocID="{8932BC0D-F70A-4D35-A9FD-AD90E56D0D18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5C89AD59-FFA3-414D-BB3B-1F555E849DFB}" type="pres">
      <dgm:prSet presAssocID="{8932BC0D-F70A-4D35-A9FD-AD90E56D0D18}" presName="descendantText" presStyleLbl="alignAcc1" presStyleIdx="3" presStyleCnt="6">
        <dgm:presLayoutVars>
          <dgm:bulletEnabled val="1"/>
        </dgm:presLayoutVars>
      </dgm:prSet>
      <dgm:spPr/>
    </dgm:pt>
    <dgm:pt modelId="{9D603870-A27A-4181-9823-63128EB002D7}" type="pres">
      <dgm:prSet presAssocID="{421375F0-E47D-469D-8A75-330BC1FBF425}" presName="sp" presStyleCnt="0"/>
      <dgm:spPr/>
    </dgm:pt>
    <dgm:pt modelId="{C4982D7C-014B-4926-AECD-27268798FCA4}" type="pres">
      <dgm:prSet presAssocID="{5AF8B17A-55D2-42DD-8FB9-98512C102C79}" presName="composite" presStyleCnt="0"/>
      <dgm:spPr/>
    </dgm:pt>
    <dgm:pt modelId="{EE1697E7-388D-4745-9F1C-2F3AF8AC2E5D}" type="pres">
      <dgm:prSet presAssocID="{5AF8B17A-55D2-42DD-8FB9-98512C102C79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1C8A0F74-B7C2-4C04-A2F1-D983E55F34E5}" type="pres">
      <dgm:prSet presAssocID="{5AF8B17A-55D2-42DD-8FB9-98512C102C79}" presName="descendantText" presStyleLbl="alignAcc1" presStyleIdx="4" presStyleCnt="6">
        <dgm:presLayoutVars>
          <dgm:bulletEnabled val="1"/>
        </dgm:presLayoutVars>
      </dgm:prSet>
      <dgm:spPr/>
    </dgm:pt>
    <dgm:pt modelId="{B1853C55-FDD5-4B2C-AD24-E85EFE4CA393}" type="pres">
      <dgm:prSet presAssocID="{5F7222EB-AEA6-4AC7-A0A5-ECFBA124EED2}" presName="sp" presStyleCnt="0"/>
      <dgm:spPr/>
    </dgm:pt>
    <dgm:pt modelId="{1A02775D-346F-46F5-A33D-8928EEB6A447}" type="pres">
      <dgm:prSet presAssocID="{CB574868-D071-4611-A808-081384FC5B9E}" presName="composite" presStyleCnt="0"/>
      <dgm:spPr/>
    </dgm:pt>
    <dgm:pt modelId="{E5A8D80B-C21B-4CD7-821F-CE373CDE067D}" type="pres">
      <dgm:prSet presAssocID="{CB574868-D071-4611-A808-081384FC5B9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9F5B719B-62C5-46E9-A0A7-B7E24CAAA3FC}" type="pres">
      <dgm:prSet presAssocID="{CB574868-D071-4611-A808-081384FC5B9E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64DCA309-08DE-45CB-B23B-64DF1246D4C8}" srcId="{EAC8CF90-73B4-4FB4-814C-C70AF03DB727}" destId="{8932BC0D-F70A-4D35-A9FD-AD90E56D0D18}" srcOrd="3" destOrd="0" parTransId="{E7DC2D94-B099-49EC-9F82-38285F57B8FE}" sibTransId="{421375F0-E47D-469D-8A75-330BC1FBF425}"/>
    <dgm:cxn modelId="{149A890B-D0B1-46F5-8B91-D684F2614071}" srcId="{EAC8CF90-73B4-4FB4-814C-C70AF03DB727}" destId="{147DFB57-0C32-4533-A9E3-53715986B691}" srcOrd="1" destOrd="0" parTransId="{DE622AC0-2A6A-4897-B7CC-A725E5F88E18}" sibTransId="{2CEAA9BC-0BCA-4944-BE69-89A3B658911A}"/>
    <dgm:cxn modelId="{7DD72E10-AE56-4714-84F4-68FA909823CA}" srcId="{EAC8CF90-73B4-4FB4-814C-C70AF03DB727}" destId="{CB574868-D071-4611-A808-081384FC5B9E}" srcOrd="5" destOrd="0" parTransId="{0280C06E-0D56-4ECD-B1EB-E456C84910F3}" sibTransId="{72D8B0D3-6ADE-4EA1-A293-BB5D19455446}"/>
    <dgm:cxn modelId="{ABF00715-9345-428F-961A-21E2228A433A}" srcId="{C36F7775-607C-42DA-A04F-FFE4C209DEA8}" destId="{FF986251-187B-417A-80CC-EDDC4C789975}" srcOrd="0" destOrd="0" parTransId="{DBBE81A0-B7A7-4834-86C7-0C3F290A9B31}" sibTransId="{8A3513E1-4A34-489E-8BB1-4942FC071125}"/>
    <dgm:cxn modelId="{8E2FAA15-EBBE-4FBC-BD98-E81242ECE908}" type="presOf" srcId="{CB574868-D071-4611-A808-081384FC5B9E}" destId="{E5A8D80B-C21B-4CD7-821F-CE373CDE067D}" srcOrd="0" destOrd="0" presId="urn:microsoft.com/office/officeart/2005/8/layout/chevron2"/>
    <dgm:cxn modelId="{CFCFAF1C-F388-4C0A-8806-5FD6093D51F8}" type="presOf" srcId="{14271B14-AAED-4F90-BF15-E1EFE8ABE63B}" destId="{1C8A0F74-B7C2-4C04-A2F1-D983E55F34E5}" srcOrd="0" destOrd="0" presId="urn:microsoft.com/office/officeart/2005/8/layout/chevron2"/>
    <dgm:cxn modelId="{1CCB5E1E-C165-4B3E-9E2C-F6E60139957C}" srcId="{6E50450D-6726-4890-A4CE-044729A6CD2A}" destId="{DEB35555-F1AD-4F05-BFB2-C7B5ED4D8CED}" srcOrd="0" destOrd="0" parTransId="{7F1CFF1A-246F-419E-B300-280ECC6E4C0F}" sibTransId="{80AF1477-3A41-44F1-924B-2181F5B354CB}"/>
    <dgm:cxn modelId="{A2F5E92F-5464-47C7-8777-0C10A047F4CD}" srcId="{EAC8CF90-73B4-4FB4-814C-C70AF03DB727}" destId="{6E50450D-6726-4890-A4CE-044729A6CD2A}" srcOrd="2" destOrd="0" parTransId="{3CCA0043-901D-4B84-AAA9-DC4F00A861A8}" sibTransId="{60F94904-AED0-40FB-B6C0-5406A4556C5F}"/>
    <dgm:cxn modelId="{80DC4439-F372-4E29-B00A-AE1C13A91308}" srcId="{147DFB57-0C32-4533-A9E3-53715986B691}" destId="{CAA88A8D-39EB-42A6-991E-A24ABC55AADF}" srcOrd="0" destOrd="0" parTransId="{3E190F80-E82C-40D4-AD1D-1E44D1FC26B8}" sibTransId="{5FBF7B44-75E7-4F95-8DA5-00D4842B8550}"/>
    <dgm:cxn modelId="{C651B34C-F5CB-44E9-BDBA-A1E6077C8012}" srcId="{EAC8CF90-73B4-4FB4-814C-C70AF03DB727}" destId="{C36F7775-607C-42DA-A04F-FFE4C209DEA8}" srcOrd="0" destOrd="0" parTransId="{8313E832-E05C-4F1D-81BB-9501C837C699}" sibTransId="{98A2EC6E-87E6-4BC9-A384-6647D5E09B60}"/>
    <dgm:cxn modelId="{E1357750-C202-4399-BA7E-BB4254043E01}" srcId="{8932BC0D-F70A-4D35-A9FD-AD90E56D0D18}" destId="{93D04EFB-673E-467D-B84F-12B055BEB08F}" srcOrd="0" destOrd="0" parTransId="{23C64AFC-CD12-43B9-BE7A-ADCB12E4BD5B}" sibTransId="{6A549F9E-3A3A-422E-9333-317A76EB7359}"/>
    <dgm:cxn modelId="{6D8DEB74-955D-41C6-BF9D-84C303EB1B00}" type="presOf" srcId="{93D04EFB-673E-467D-B84F-12B055BEB08F}" destId="{5C89AD59-FFA3-414D-BB3B-1F555E849DFB}" srcOrd="0" destOrd="0" presId="urn:microsoft.com/office/officeart/2005/8/layout/chevron2"/>
    <dgm:cxn modelId="{DB566F76-1AD6-4AAE-B293-C0DAEF34A790}" srcId="{EAC8CF90-73B4-4FB4-814C-C70AF03DB727}" destId="{5AF8B17A-55D2-42DD-8FB9-98512C102C79}" srcOrd="4" destOrd="0" parTransId="{53C82CA8-32A1-45AE-AB56-F179EE061501}" sibTransId="{5F7222EB-AEA6-4AC7-A0A5-ECFBA124EED2}"/>
    <dgm:cxn modelId="{62F3DF7C-008E-41E7-83AF-C3E182EFCAE6}" type="presOf" srcId="{C36F7775-607C-42DA-A04F-FFE4C209DEA8}" destId="{FCBEB0D5-61BA-4125-8EAA-E4505B964ACE}" srcOrd="0" destOrd="0" presId="urn:microsoft.com/office/officeart/2005/8/layout/chevron2"/>
    <dgm:cxn modelId="{463E5889-F664-497B-B9ED-46F24A6CA202}" type="presOf" srcId="{FF986251-187B-417A-80CC-EDDC4C789975}" destId="{DA2B7E37-EE83-4348-99AF-CF8666D9E517}" srcOrd="0" destOrd="0" presId="urn:microsoft.com/office/officeart/2005/8/layout/chevron2"/>
    <dgm:cxn modelId="{26CD3593-7218-4CD3-B313-28EC779CE98E}" type="presOf" srcId="{CAA88A8D-39EB-42A6-991E-A24ABC55AADF}" destId="{D56F323A-6114-444D-8692-95A8D5810A4F}" srcOrd="0" destOrd="0" presId="urn:microsoft.com/office/officeart/2005/8/layout/chevron2"/>
    <dgm:cxn modelId="{8DDA0699-16DA-4C7F-9D02-471612FAAE54}" type="presOf" srcId="{590FC6B3-76AD-49AE-B189-68E72757C245}" destId="{9F5B719B-62C5-46E9-A0A7-B7E24CAAA3FC}" srcOrd="0" destOrd="0" presId="urn:microsoft.com/office/officeart/2005/8/layout/chevron2"/>
    <dgm:cxn modelId="{C8F1E099-10C3-479F-A3C8-5FF76ED1A86F}" type="presOf" srcId="{6E50450D-6726-4890-A4CE-044729A6CD2A}" destId="{30354054-F7C3-4603-98B9-50D44EDB7F22}" srcOrd="0" destOrd="0" presId="urn:microsoft.com/office/officeart/2005/8/layout/chevron2"/>
    <dgm:cxn modelId="{E955B9A7-B986-4102-BD4A-E895ECA7778E}" srcId="{CB574868-D071-4611-A808-081384FC5B9E}" destId="{E3FE1855-830E-4D41-A10A-A09BF31F1727}" srcOrd="1" destOrd="0" parTransId="{2152135F-77F7-47E3-AC7F-54197CC7288B}" sibTransId="{47D08897-6DA9-4309-BE79-D3F068CC3320}"/>
    <dgm:cxn modelId="{8DE6E4BD-E939-47CD-8D45-8BF7D971B22F}" srcId="{5AF8B17A-55D2-42DD-8FB9-98512C102C79}" destId="{14271B14-AAED-4F90-BF15-E1EFE8ABE63B}" srcOrd="0" destOrd="0" parTransId="{D094FB68-C6C4-40D1-91BB-5471325D81D6}" sibTransId="{FD776BC0-E234-421A-8897-22B01ECE9844}"/>
    <dgm:cxn modelId="{347E2DBF-45DD-40F2-A680-2A482C3B3D1F}" type="presOf" srcId="{147DFB57-0C32-4533-A9E3-53715986B691}" destId="{D8C6A389-834F-403B-909B-5097C16107F4}" srcOrd="0" destOrd="0" presId="urn:microsoft.com/office/officeart/2005/8/layout/chevron2"/>
    <dgm:cxn modelId="{C07F0EC1-2C36-46CD-B41E-7263CDAA1A71}" type="presOf" srcId="{E3FE1855-830E-4D41-A10A-A09BF31F1727}" destId="{9F5B719B-62C5-46E9-A0A7-B7E24CAAA3FC}" srcOrd="0" destOrd="1" presId="urn:microsoft.com/office/officeart/2005/8/layout/chevron2"/>
    <dgm:cxn modelId="{7F38AACE-37FD-4A6C-B079-921899D40560}" type="presOf" srcId="{5AF8B17A-55D2-42DD-8FB9-98512C102C79}" destId="{EE1697E7-388D-4745-9F1C-2F3AF8AC2E5D}" srcOrd="0" destOrd="0" presId="urn:microsoft.com/office/officeart/2005/8/layout/chevron2"/>
    <dgm:cxn modelId="{865130D0-DD64-4966-BD76-06B6CF38D778}" type="presOf" srcId="{EAC8CF90-73B4-4FB4-814C-C70AF03DB727}" destId="{A0F454CE-F0B3-4679-A56C-76D210596375}" srcOrd="0" destOrd="0" presId="urn:microsoft.com/office/officeart/2005/8/layout/chevron2"/>
    <dgm:cxn modelId="{21CD0ADB-93D2-4101-A326-46BF585F99EB}" type="presOf" srcId="{8932BC0D-F70A-4D35-A9FD-AD90E56D0D18}" destId="{D9E30BCD-7441-4236-858F-63B05EE4EEDF}" srcOrd="0" destOrd="0" presId="urn:microsoft.com/office/officeart/2005/8/layout/chevron2"/>
    <dgm:cxn modelId="{BEB1F1DB-D0EB-4D92-A92F-9F860AAF651A}" srcId="{CB574868-D071-4611-A808-081384FC5B9E}" destId="{590FC6B3-76AD-49AE-B189-68E72757C245}" srcOrd="0" destOrd="0" parTransId="{C1E6888C-D0DD-4094-98F8-EC2DD58BCF9B}" sibTransId="{EA6F7B0A-ECD7-4E7C-8C4D-531E765293D9}"/>
    <dgm:cxn modelId="{4080E4DC-5B43-4FF4-A5DB-2D590132A87D}" type="presOf" srcId="{DEB35555-F1AD-4F05-BFB2-C7B5ED4D8CED}" destId="{52FEBE12-E966-4AF0-ABE4-627B79783452}" srcOrd="0" destOrd="0" presId="urn:microsoft.com/office/officeart/2005/8/layout/chevron2"/>
    <dgm:cxn modelId="{C0FF4DF9-7452-4A64-89CD-CD4231A7F855}" type="presParOf" srcId="{A0F454CE-F0B3-4679-A56C-76D210596375}" destId="{DF5E4F4D-67A5-494B-A88B-29B8FB0CE067}" srcOrd="0" destOrd="0" presId="urn:microsoft.com/office/officeart/2005/8/layout/chevron2"/>
    <dgm:cxn modelId="{50303E84-E617-4040-ADBB-7D65E21D1D22}" type="presParOf" srcId="{DF5E4F4D-67A5-494B-A88B-29B8FB0CE067}" destId="{FCBEB0D5-61BA-4125-8EAA-E4505B964ACE}" srcOrd="0" destOrd="0" presId="urn:microsoft.com/office/officeart/2005/8/layout/chevron2"/>
    <dgm:cxn modelId="{7B779A23-72B2-4681-ACD6-97B8B8E83D40}" type="presParOf" srcId="{DF5E4F4D-67A5-494B-A88B-29B8FB0CE067}" destId="{DA2B7E37-EE83-4348-99AF-CF8666D9E517}" srcOrd="1" destOrd="0" presId="urn:microsoft.com/office/officeart/2005/8/layout/chevron2"/>
    <dgm:cxn modelId="{90111B9A-DD80-4189-94EB-4B2F6ED44DA0}" type="presParOf" srcId="{A0F454CE-F0B3-4679-A56C-76D210596375}" destId="{DE16872B-18E2-4D85-A67D-49C66472BBA8}" srcOrd="1" destOrd="0" presId="urn:microsoft.com/office/officeart/2005/8/layout/chevron2"/>
    <dgm:cxn modelId="{58D9BC52-7EC4-4C14-9964-19BF195354FE}" type="presParOf" srcId="{A0F454CE-F0B3-4679-A56C-76D210596375}" destId="{0C239ADD-2268-401A-860A-16CC1B3F6FF8}" srcOrd="2" destOrd="0" presId="urn:microsoft.com/office/officeart/2005/8/layout/chevron2"/>
    <dgm:cxn modelId="{01E33844-7E91-4593-A55B-2E6FB1B06BAA}" type="presParOf" srcId="{0C239ADD-2268-401A-860A-16CC1B3F6FF8}" destId="{D8C6A389-834F-403B-909B-5097C16107F4}" srcOrd="0" destOrd="0" presId="urn:microsoft.com/office/officeart/2005/8/layout/chevron2"/>
    <dgm:cxn modelId="{9D4F0253-BCA7-46B0-90AD-7D958CBEF9F9}" type="presParOf" srcId="{0C239ADD-2268-401A-860A-16CC1B3F6FF8}" destId="{D56F323A-6114-444D-8692-95A8D5810A4F}" srcOrd="1" destOrd="0" presId="urn:microsoft.com/office/officeart/2005/8/layout/chevron2"/>
    <dgm:cxn modelId="{414C9D4C-9384-4427-A3ED-201F09CA2B3A}" type="presParOf" srcId="{A0F454CE-F0B3-4679-A56C-76D210596375}" destId="{A58DD682-244C-4FA1-A6A8-CFCCF5B4486C}" srcOrd="3" destOrd="0" presId="urn:microsoft.com/office/officeart/2005/8/layout/chevron2"/>
    <dgm:cxn modelId="{BEDE1F51-144D-4A93-A0FC-BD67ED85BD91}" type="presParOf" srcId="{A0F454CE-F0B3-4679-A56C-76D210596375}" destId="{A929E460-BC1F-4647-8A50-91B798106F00}" srcOrd="4" destOrd="0" presId="urn:microsoft.com/office/officeart/2005/8/layout/chevron2"/>
    <dgm:cxn modelId="{30156D6D-90DE-45F7-A7DD-0C7C265CAF31}" type="presParOf" srcId="{A929E460-BC1F-4647-8A50-91B798106F00}" destId="{30354054-F7C3-4603-98B9-50D44EDB7F22}" srcOrd="0" destOrd="0" presId="urn:microsoft.com/office/officeart/2005/8/layout/chevron2"/>
    <dgm:cxn modelId="{9C31D5E2-DB45-454C-8C41-F4ADC46268D9}" type="presParOf" srcId="{A929E460-BC1F-4647-8A50-91B798106F00}" destId="{52FEBE12-E966-4AF0-ABE4-627B79783452}" srcOrd="1" destOrd="0" presId="urn:microsoft.com/office/officeart/2005/8/layout/chevron2"/>
    <dgm:cxn modelId="{E9E84B31-880E-4F5D-8054-7E3329AA9CA1}" type="presParOf" srcId="{A0F454CE-F0B3-4679-A56C-76D210596375}" destId="{AEABF47F-2716-45F8-9789-256B7385C1B8}" srcOrd="5" destOrd="0" presId="urn:microsoft.com/office/officeart/2005/8/layout/chevron2"/>
    <dgm:cxn modelId="{C2290944-C6ED-4978-9DE0-11E4D399CEEA}" type="presParOf" srcId="{A0F454CE-F0B3-4679-A56C-76D210596375}" destId="{495F8316-70BF-4224-9520-AEA42F3BCB4C}" srcOrd="6" destOrd="0" presId="urn:microsoft.com/office/officeart/2005/8/layout/chevron2"/>
    <dgm:cxn modelId="{0A1B2A16-9864-4E1E-811E-C098E255A9C4}" type="presParOf" srcId="{495F8316-70BF-4224-9520-AEA42F3BCB4C}" destId="{D9E30BCD-7441-4236-858F-63B05EE4EEDF}" srcOrd="0" destOrd="0" presId="urn:microsoft.com/office/officeart/2005/8/layout/chevron2"/>
    <dgm:cxn modelId="{452614D0-28DE-4C41-BABE-356763067057}" type="presParOf" srcId="{495F8316-70BF-4224-9520-AEA42F3BCB4C}" destId="{5C89AD59-FFA3-414D-BB3B-1F555E849DFB}" srcOrd="1" destOrd="0" presId="urn:microsoft.com/office/officeart/2005/8/layout/chevron2"/>
    <dgm:cxn modelId="{1DDEB74C-64D4-46FF-A813-3FB38B72E7BD}" type="presParOf" srcId="{A0F454CE-F0B3-4679-A56C-76D210596375}" destId="{9D603870-A27A-4181-9823-63128EB002D7}" srcOrd="7" destOrd="0" presId="urn:microsoft.com/office/officeart/2005/8/layout/chevron2"/>
    <dgm:cxn modelId="{824436BA-001A-43B0-A124-2464B95F5910}" type="presParOf" srcId="{A0F454CE-F0B3-4679-A56C-76D210596375}" destId="{C4982D7C-014B-4926-AECD-27268798FCA4}" srcOrd="8" destOrd="0" presId="urn:microsoft.com/office/officeart/2005/8/layout/chevron2"/>
    <dgm:cxn modelId="{26B91826-9BEE-4E03-AB46-14B625929C34}" type="presParOf" srcId="{C4982D7C-014B-4926-AECD-27268798FCA4}" destId="{EE1697E7-388D-4745-9F1C-2F3AF8AC2E5D}" srcOrd="0" destOrd="0" presId="urn:microsoft.com/office/officeart/2005/8/layout/chevron2"/>
    <dgm:cxn modelId="{0FB0483E-0CAE-4B35-8223-AD9AE8018713}" type="presParOf" srcId="{C4982D7C-014B-4926-AECD-27268798FCA4}" destId="{1C8A0F74-B7C2-4C04-A2F1-D983E55F34E5}" srcOrd="1" destOrd="0" presId="urn:microsoft.com/office/officeart/2005/8/layout/chevron2"/>
    <dgm:cxn modelId="{86824DAA-D64B-414A-8D2A-FA00FCCAE753}" type="presParOf" srcId="{A0F454CE-F0B3-4679-A56C-76D210596375}" destId="{B1853C55-FDD5-4B2C-AD24-E85EFE4CA393}" srcOrd="9" destOrd="0" presId="urn:microsoft.com/office/officeart/2005/8/layout/chevron2"/>
    <dgm:cxn modelId="{9DABB11A-15B8-42E5-B71D-AE6745E3AFC4}" type="presParOf" srcId="{A0F454CE-F0B3-4679-A56C-76D210596375}" destId="{1A02775D-346F-46F5-A33D-8928EEB6A447}" srcOrd="10" destOrd="0" presId="urn:microsoft.com/office/officeart/2005/8/layout/chevron2"/>
    <dgm:cxn modelId="{A650A55F-7EFA-40E8-A143-D981CFA33EF7}" type="presParOf" srcId="{1A02775D-346F-46F5-A33D-8928EEB6A447}" destId="{E5A8D80B-C21B-4CD7-821F-CE373CDE067D}" srcOrd="0" destOrd="0" presId="urn:microsoft.com/office/officeart/2005/8/layout/chevron2"/>
    <dgm:cxn modelId="{6AB8AC4E-FA68-4095-B345-AA25C89C4D02}" type="presParOf" srcId="{1A02775D-346F-46F5-A33D-8928EEB6A447}" destId="{9F5B719B-62C5-46E9-A0A7-B7E24CAAA3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EB0D5-61BA-4125-8EAA-E4505B964ACE}">
      <dsp:nvSpPr>
        <dsp:cNvPr id="0" name=""/>
        <dsp:cNvSpPr/>
      </dsp:nvSpPr>
      <dsp:spPr>
        <a:xfrm rot="5400000">
          <a:off x="-125469" y="126564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 rot="-5400000">
        <a:off x="1" y="293856"/>
        <a:ext cx="585524" cy="250939"/>
      </dsp:txXfrm>
    </dsp:sp>
    <dsp:sp modelId="{DA2B7E37-EE83-4348-99AF-CF8666D9E517}">
      <dsp:nvSpPr>
        <dsp:cNvPr id="0" name=""/>
        <dsp:cNvSpPr/>
      </dsp:nvSpPr>
      <dsp:spPr>
        <a:xfrm rot="5400000">
          <a:off x="4135711" y="-3549092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El derecho a la información es un derecho humano</a:t>
          </a:r>
        </a:p>
      </dsp:txBody>
      <dsp:txXfrm rot="-5400000">
        <a:off x="585525" y="27635"/>
        <a:ext cx="7617534" cy="490619"/>
      </dsp:txXfrm>
    </dsp:sp>
    <dsp:sp modelId="{D8C6A389-834F-403B-909B-5097C16107F4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 rot="-5400000">
        <a:off x="1" y="1031318"/>
        <a:ext cx="585524" cy="250939"/>
      </dsp:txXfrm>
    </dsp:sp>
    <dsp:sp modelId="{D56F323A-6114-444D-8692-95A8D5810A4F}">
      <dsp:nvSpPr>
        <dsp:cNvPr id="0" name=""/>
        <dsp:cNvSpPr/>
      </dsp:nvSpPr>
      <dsp:spPr>
        <a:xfrm rot="5400000">
          <a:off x="4135711" y="-2811630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La propiedad privada</a:t>
          </a:r>
        </a:p>
      </dsp:txBody>
      <dsp:txXfrm rot="-5400000">
        <a:off x="585525" y="765097"/>
        <a:ext cx="7617534" cy="490619"/>
      </dsp:txXfrm>
    </dsp:sp>
    <dsp:sp modelId="{30354054-F7C3-4603-98B9-50D44EDB7F22}">
      <dsp:nvSpPr>
        <dsp:cNvPr id="0" name=""/>
        <dsp:cNvSpPr/>
      </dsp:nvSpPr>
      <dsp:spPr>
        <a:xfrm rot="5400000">
          <a:off x="-125469" y="1601488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 rot="-5400000">
        <a:off x="1" y="1768780"/>
        <a:ext cx="585524" cy="250939"/>
      </dsp:txXfrm>
    </dsp:sp>
    <dsp:sp modelId="{52FEBE12-E966-4AF0-ABE4-627B79783452}">
      <dsp:nvSpPr>
        <dsp:cNvPr id="0" name=""/>
        <dsp:cNvSpPr/>
      </dsp:nvSpPr>
      <dsp:spPr>
        <a:xfrm rot="5400000">
          <a:off x="4135711" y="-2074168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La protección de la privacidad como propiedad privada</a:t>
          </a:r>
        </a:p>
      </dsp:txBody>
      <dsp:txXfrm rot="-5400000">
        <a:off x="585525" y="1502559"/>
        <a:ext cx="7617534" cy="490619"/>
      </dsp:txXfrm>
    </dsp:sp>
    <dsp:sp modelId="{D9E30BCD-7441-4236-858F-63B05EE4EEDF}">
      <dsp:nvSpPr>
        <dsp:cNvPr id="0" name=""/>
        <dsp:cNvSpPr/>
      </dsp:nvSpPr>
      <dsp:spPr>
        <a:xfrm rot="5400000">
          <a:off x="-125469" y="2338950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 rot="-5400000">
        <a:off x="1" y="2506242"/>
        <a:ext cx="585524" cy="250939"/>
      </dsp:txXfrm>
    </dsp:sp>
    <dsp:sp modelId="{5C89AD59-FFA3-414D-BB3B-1F555E849DFB}">
      <dsp:nvSpPr>
        <dsp:cNvPr id="0" name=""/>
        <dsp:cNvSpPr/>
      </dsp:nvSpPr>
      <dsp:spPr>
        <a:xfrm rot="5400000">
          <a:off x="4135711" y="-1336706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La distinción férrea entre lo privado y lo público</a:t>
          </a:r>
        </a:p>
      </dsp:txBody>
      <dsp:txXfrm rot="-5400000">
        <a:off x="585525" y="2240021"/>
        <a:ext cx="7617534" cy="490619"/>
      </dsp:txXfrm>
    </dsp:sp>
    <dsp:sp modelId="{EE1697E7-388D-4745-9F1C-2F3AF8AC2E5D}">
      <dsp:nvSpPr>
        <dsp:cNvPr id="0" name=""/>
        <dsp:cNvSpPr/>
      </dsp:nvSpPr>
      <dsp:spPr>
        <a:xfrm rot="5400000">
          <a:off x="-125469" y="3076412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 rot="-5400000">
        <a:off x="1" y="3243704"/>
        <a:ext cx="585524" cy="250939"/>
      </dsp:txXfrm>
    </dsp:sp>
    <dsp:sp modelId="{1C8A0F74-B7C2-4C04-A2F1-D983E55F34E5}">
      <dsp:nvSpPr>
        <dsp:cNvPr id="0" name=""/>
        <dsp:cNvSpPr/>
      </dsp:nvSpPr>
      <dsp:spPr>
        <a:xfrm rot="5400000">
          <a:off x="4135711" y="-599244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Transparencia de lo público y secreto de lo privado</a:t>
          </a:r>
        </a:p>
      </dsp:txBody>
      <dsp:txXfrm rot="-5400000">
        <a:off x="585525" y="2977483"/>
        <a:ext cx="7617534" cy="490619"/>
      </dsp:txXfrm>
    </dsp:sp>
    <dsp:sp modelId="{E5A8D80B-C21B-4CD7-821F-CE373CDE067D}">
      <dsp:nvSpPr>
        <dsp:cNvPr id="0" name=""/>
        <dsp:cNvSpPr/>
      </dsp:nvSpPr>
      <dsp:spPr>
        <a:xfrm rot="5400000">
          <a:off x="-125469" y="3813874"/>
          <a:ext cx="836463" cy="585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 rot="-5400000">
        <a:off x="1" y="3981166"/>
        <a:ext cx="585524" cy="250939"/>
      </dsp:txXfrm>
    </dsp:sp>
    <dsp:sp modelId="{9F5B719B-62C5-46E9-A0A7-B7E24CAAA3FC}">
      <dsp:nvSpPr>
        <dsp:cNvPr id="0" name=""/>
        <dsp:cNvSpPr/>
      </dsp:nvSpPr>
      <dsp:spPr>
        <a:xfrm rot="5400000">
          <a:off x="4135711" y="138217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Mecanismo de control sobre los gobernantes y, a  la vez,  de protección de la confidencialidad.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500" kern="1200" dirty="0"/>
        </a:p>
      </dsp:txBody>
      <dsp:txXfrm rot="-5400000">
        <a:off x="585525" y="3714945"/>
        <a:ext cx="7617534" cy="49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B532E-3997-447B-A90D-21996BC974DC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05C52-A54F-4AF9-8E38-3507F7C447D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207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>
                <a:solidFill>
                  <a:prstClr val="black"/>
                </a:solidFill>
              </a:rPr>
              <a:pPr/>
              <a:t>23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>
                <a:solidFill>
                  <a:prstClr val="black"/>
                </a:solidFill>
              </a:rPr>
              <a:pPr/>
              <a:t>26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30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5C52-A54F-4AF9-8E38-3507F7C447DB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15D-656B-4E2D-AF8A-C5E98546D33E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17B8-6306-40A4-85C1-7CB33FE846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15D-656B-4E2D-AF8A-C5E98546D33E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17B8-6306-40A4-85C1-7CB33FE846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15D-656B-4E2D-AF8A-C5E98546D33E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17B8-6306-40A4-85C1-7CB33FE846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15D-656B-4E2D-AF8A-C5E98546D33E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17B8-6306-40A4-85C1-7CB33FE846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15D-656B-4E2D-AF8A-C5E98546D33E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17B8-6306-40A4-85C1-7CB33FE846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15D-656B-4E2D-AF8A-C5E98546D33E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17B8-6306-40A4-85C1-7CB33FE846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15D-656B-4E2D-AF8A-C5E98546D33E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17B8-6306-40A4-85C1-7CB33FE846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15D-656B-4E2D-AF8A-C5E98546D33E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17B8-6306-40A4-85C1-7CB33FE846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15D-656B-4E2D-AF8A-C5E98546D33E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17B8-6306-40A4-85C1-7CB33FE846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15D-656B-4E2D-AF8A-C5E98546D33E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17B8-6306-40A4-85C1-7CB33FE846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15D-656B-4E2D-AF8A-C5E98546D33E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17B8-6306-40A4-85C1-7CB33FE846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215D-656B-4E2D-AF8A-C5E98546D33E}" type="datetimeFigureOut">
              <a:rPr lang="es-MX" smtClean="0"/>
              <a:pPr/>
              <a:t>20/06/2019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17B8-6306-40A4-85C1-7CB33FE846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sz="3600" b="1" dirty="0"/>
              <a:t>Transparencia y Rendición de Cuentas </a:t>
            </a:r>
            <a:r>
              <a:rPr lang="es-MX" sz="3600" dirty="0"/>
              <a:t>Sensibilización para la transparencia y la rendición de cuentas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4509120"/>
            <a:ext cx="64008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/>
              <a:t>I N A I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616" y="3933056"/>
            <a:ext cx="3312368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6  0.018 -0.02131  0.023 -0.02131  c 0.031 0  0.063 0.16651  0.063 0.33302  c 0 -0.08392  0.016 -0.16651  0.031 -0.16651  c 0.016 0  0.031 0.08392  0.031 0.16651  c 0 -0.0413  0.008 -0.08392  0.016 -0.08392  c 0.008 0  0.016 0.0413  0.016 0.08392  c 0 -0.02131  0.004 -0.0413  0.008 -0.0413  c 0.004 0  0.008 0.02131  0.008 0.0413  c 0 -0.01066  0.002 -0.02131  0.004 -0.02131  c 0.001 0  0.004 0.01066  0.004 0.02131  c 0 -0.00533  0.001 -0.01066  0.002 -0.01066  c 0 0.00133  0.002 0.00533  0.002 0.01066  c 0 -0.00266  0 -0.00533  0.001 -0.00533  c 0 0.00133  0.001 0.00266  0.001 0.00533  c 0 -0.00133  0 -0.00266  0 -0.004  c 0.001 0  0.001 0.00133  0.001 0.00266  c 0.001 0  0.001 -0.00133  0.001 -0.00266  c 0.001 0  0.001 0.00133  0.001 0.00266  E" pathEditMode="relative" ptsTypes="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Democracia antigua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De 510 </a:t>
            </a:r>
            <a:r>
              <a:rPr lang="es-MX" dirty="0" err="1"/>
              <a:t>a.c.</a:t>
            </a:r>
            <a:r>
              <a:rPr lang="es-MX" dirty="0"/>
              <a:t> (Reformas de </a:t>
            </a:r>
            <a:r>
              <a:rPr lang="es-MX" dirty="0" err="1"/>
              <a:t>Clístenes</a:t>
            </a:r>
            <a:r>
              <a:rPr lang="es-MX" dirty="0"/>
              <a:t>) a 322 </a:t>
            </a:r>
            <a:r>
              <a:rPr lang="es-MX" dirty="0" err="1"/>
              <a:t>a.c.</a:t>
            </a:r>
            <a:r>
              <a:rPr lang="es-MX" dirty="0"/>
              <a:t> (Dominio macedonio de Filipo II)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>
                <a:solidFill>
                  <a:srgbClr val="0070C0"/>
                </a:solidFill>
              </a:rPr>
              <a:t>Participación en la vida pública y protección de la vida privada (</a:t>
            </a:r>
            <a:r>
              <a:rPr lang="es-MX" dirty="0"/>
              <a:t>La </a:t>
            </a:r>
            <a:r>
              <a:rPr lang="es-MX" i="1" dirty="0"/>
              <a:t>Oración fúnebre </a:t>
            </a:r>
            <a:r>
              <a:rPr lang="es-MX" dirty="0"/>
              <a:t>de Pericles, reconstruida por </a:t>
            </a:r>
            <a:r>
              <a:rPr lang="es-MX" dirty="0" err="1"/>
              <a:t>Tucídides</a:t>
            </a:r>
            <a:r>
              <a:rPr lang="es-MX" dirty="0"/>
              <a:t>): </a:t>
            </a:r>
            <a:endParaRPr lang="es-MX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888432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16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Isonomía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s-MX" b="1" dirty="0"/>
          </a:p>
          <a:p>
            <a:pPr algn="ctr">
              <a:buNone/>
            </a:pPr>
            <a:r>
              <a:rPr lang="es-MX" b="1" dirty="0"/>
              <a:t>Igualdad ante la ley </a:t>
            </a:r>
          </a:p>
          <a:p>
            <a:pPr algn="just">
              <a:buNone/>
            </a:pPr>
            <a:r>
              <a:rPr lang="es-MX" dirty="0"/>
              <a:t>	“la </a:t>
            </a:r>
            <a:r>
              <a:rPr lang="es-MX" i="1" dirty="0" err="1"/>
              <a:t>isonomía</a:t>
            </a:r>
            <a:r>
              <a:rPr lang="es-MX" i="1" dirty="0"/>
              <a:t>, es decir, el principio de igualdad ante la </a:t>
            </a:r>
            <a:r>
              <a:rPr lang="es-MX" dirty="0"/>
              <a:t>ley (…) El poder político popular se basaba en el reconocimiento de la igualdad de todos los ciudadanos frente a la ley…”</a:t>
            </a:r>
          </a:p>
          <a:p>
            <a:pPr algn="just">
              <a:buNone/>
            </a:pPr>
            <a:r>
              <a:rPr lang="es-MX" dirty="0"/>
              <a:t>	(</a:t>
            </a:r>
            <a:r>
              <a:rPr lang="es-MX" dirty="0" err="1"/>
              <a:t>Arblaster</a:t>
            </a:r>
            <a:r>
              <a:rPr lang="es-MX" dirty="0"/>
              <a:t>: </a:t>
            </a:r>
            <a:r>
              <a:rPr lang="es-MX" i="1" dirty="0"/>
              <a:t>Democracia</a:t>
            </a:r>
            <a:r>
              <a:rPr lang="es-MX" dirty="0"/>
              <a:t>)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2605881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err="1"/>
              <a:t>Isegoría</a:t>
            </a:r>
            <a:r>
              <a:rPr lang="es-MX" dirty="0"/>
              <a:t>: idea antigua de publicidad:</a:t>
            </a:r>
            <a:br>
              <a:rPr lang="es-MX" dirty="0"/>
            </a:br>
            <a:r>
              <a:rPr lang="es-MX" dirty="0"/>
              <a:t>“Todo lo público es del público”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MX" sz="3200" b="1" dirty="0" err="1"/>
              <a:t>Isegoría</a:t>
            </a:r>
            <a:r>
              <a:rPr lang="es-MX" sz="3200" b="1" dirty="0"/>
              <a:t>: derecho de participación en la vida pública</a:t>
            </a:r>
          </a:p>
          <a:p>
            <a:pPr algn="just">
              <a:buNone/>
            </a:pPr>
            <a:r>
              <a:rPr lang="es-MX" dirty="0"/>
              <a:t>	</a:t>
            </a:r>
          </a:p>
          <a:p>
            <a:pPr algn="just">
              <a:buNone/>
            </a:pPr>
            <a:r>
              <a:rPr lang="es-MX" dirty="0"/>
              <a:t>	Derecho de cada ciudadano de expresarse en el ágora o foro público: “</a:t>
            </a:r>
            <a:r>
              <a:rPr lang="es-MX" dirty="0" err="1"/>
              <a:t>Isegoría</a:t>
            </a:r>
            <a:r>
              <a:rPr lang="es-MX" dirty="0"/>
              <a:t>, el derecho universal de hablar en la Asamblea, fue en ocasiones empleado por los escritores griegos como sinónimo de «democracia». Y la decisión se alcanzaba por el simple voto mayoritario de los presentes” (Finley: </a:t>
            </a:r>
            <a:r>
              <a:rPr lang="es-MX" i="1" dirty="0"/>
              <a:t>Democracia: antigua y moderna)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220119"/>
            <a:ext cx="3810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903649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34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Arcana </a:t>
            </a:r>
            <a:r>
              <a:rPr lang="es-MX" i="1" dirty="0" err="1"/>
              <a:t>Ecclesiae</a:t>
            </a:r>
            <a:endParaRPr lang="es-MX" i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MX" sz="4000" dirty="0"/>
              <a:t>Sólo la jerarquía eclesiástica tiene acceso al saber de la religión y la política que proviene de Dios</a:t>
            </a: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Derecho divino de los reyes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3600" dirty="0"/>
              <a:t>Gobierno de una aristocracia militar y feudal, legitimado por la jerarquía religiosa</a:t>
            </a:r>
            <a:r>
              <a:rPr lang="es-MX" dirty="0"/>
              <a:t>.</a:t>
            </a:r>
          </a:p>
        </p:txBody>
      </p:sp>
      <p:pic>
        <p:nvPicPr>
          <p:cNvPr id="1026" name="Picture 2" descr="C:\Users\UAMI\Pictures\Imported on 05-05-2012\charlemagne_coron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384376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MX" dirty="0"/>
              <a:t>El Estado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MX" sz="2000" dirty="0"/>
              <a:t>	Nicolás Maquiavelo</a:t>
            </a:r>
          </a:p>
          <a:p>
            <a:pPr>
              <a:buNone/>
            </a:pPr>
            <a:r>
              <a:rPr lang="es-MX" sz="2000" dirty="0"/>
              <a:t>	(1469-1527) primer pensador que utilizó el concepto de Estado (</a:t>
            </a:r>
            <a:r>
              <a:rPr lang="es-MX" sz="2000" i="1" dirty="0" err="1"/>
              <a:t>Stato</a:t>
            </a:r>
            <a:r>
              <a:rPr lang="es-MX" sz="2000" i="1" dirty="0"/>
              <a:t>) </a:t>
            </a:r>
            <a:r>
              <a:rPr lang="es-MX" sz="2000" dirty="0"/>
              <a:t>en el sentido de un </a:t>
            </a:r>
            <a:r>
              <a:rPr lang="es-MX" sz="2000" b="1" dirty="0"/>
              <a:t>poder político</a:t>
            </a:r>
            <a:r>
              <a:rPr lang="es-MX" sz="2000" dirty="0"/>
              <a:t> centralizado desplegado en un </a:t>
            </a:r>
            <a:r>
              <a:rPr lang="es-MX" sz="2000" b="1" dirty="0"/>
              <a:t>amplio territorio </a:t>
            </a:r>
            <a:r>
              <a:rPr lang="es-MX" sz="2000" dirty="0"/>
              <a:t>y capaz de ejercer su decisión o </a:t>
            </a:r>
            <a:r>
              <a:rPr lang="es-MX" sz="2000" b="1" dirty="0"/>
              <a:t>soberanía</a:t>
            </a:r>
            <a:r>
              <a:rPr lang="es-MX" sz="2000" dirty="0"/>
              <a:t> sobre </a:t>
            </a:r>
            <a:r>
              <a:rPr lang="es-MX" sz="2000" b="1" dirty="0"/>
              <a:t>la población</a:t>
            </a:r>
            <a:r>
              <a:rPr lang="es-MX" sz="2000" dirty="0"/>
              <a:t>. (</a:t>
            </a:r>
            <a:r>
              <a:rPr lang="es-MX" sz="2000" i="1" dirty="0"/>
              <a:t>El príncipe</a:t>
            </a:r>
            <a:r>
              <a:rPr lang="es-MX" sz="2000" dirty="0"/>
              <a:t>,1513)</a:t>
            </a:r>
          </a:p>
          <a:p>
            <a:pPr>
              <a:buNone/>
            </a:pPr>
            <a:endParaRPr lang="es-MX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1628800"/>
            <a:ext cx="390157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/>
              <a:t>La razón de Estado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es-MX" dirty="0"/>
              <a:t>	</a:t>
            </a:r>
            <a:r>
              <a:rPr lang="es-MX" sz="5000" b="1" dirty="0"/>
              <a:t>Maquiavelo</a:t>
            </a:r>
            <a:r>
              <a:rPr lang="es-MX" sz="5000" dirty="0"/>
              <a:t> habló de la “</a:t>
            </a:r>
            <a:r>
              <a:rPr lang="es-MX" sz="5000" i="1" dirty="0"/>
              <a:t>necesidad</a:t>
            </a:r>
            <a:r>
              <a:rPr lang="es-MX" sz="5000" dirty="0"/>
              <a:t>”: “… es necesario que todo príncipe que quiera mantenerse aprenda a no ser bueno, y a practicarlo o no de acuerdo a la necesidad</a:t>
            </a:r>
            <a:r>
              <a:rPr lang="es-MX" sz="5000" b="1" i="1" dirty="0"/>
              <a:t>”. (El príncipe, </a:t>
            </a:r>
            <a:r>
              <a:rPr lang="es-MX" sz="5000" dirty="0"/>
              <a:t>1513)</a:t>
            </a:r>
          </a:p>
          <a:p>
            <a:pPr algn="just">
              <a:buNone/>
            </a:pPr>
            <a:endParaRPr lang="es-MX" sz="4200" dirty="0"/>
          </a:p>
          <a:p>
            <a:pPr algn="just">
              <a:buNone/>
            </a:pPr>
            <a:endParaRPr lang="es-MX" sz="4200" b="1" dirty="0"/>
          </a:p>
          <a:p>
            <a:pPr algn="just">
              <a:buNone/>
            </a:pPr>
            <a:r>
              <a:rPr lang="es-MX" sz="4500" b="1" dirty="0"/>
              <a:t>Francesco </a:t>
            </a:r>
            <a:r>
              <a:rPr lang="es-MX" sz="4500" b="1" dirty="0" err="1"/>
              <a:t>Guicciardini</a:t>
            </a:r>
            <a:r>
              <a:rPr lang="es-MX" sz="4500" b="1" dirty="0"/>
              <a:t>  </a:t>
            </a:r>
            <a:r>
              <a:rPr lang="es-MX" sz="4500" dirty="0"/>
              <a:t>(siglo XVI) sostenía que “… el poder político no puede ser ejercido según los dictados de la buena conciencia” y que “Cuando he hablado de asesinar o mantener en prisión (…), quizás no lo he hecho como cristiano, sino que he hablado de acuerdo con la razón y la práctica de los estados”.</a:t>
            </a:r>
          </a:p>
          <a:p>
            <a:pPr>
              <a:buNone/>
            </a:pPr>
            <a:endParaRPr lang="es-MX" dirty="0"/>
          </a:p>
          <a:p>
            <a:pPr algn="just"/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s-MX" sz="1600" dirty="0"/>
          </a:p>
          <a:p>
            <a:r>
              <a:rPr lang="es-MX" sz="1800" dirty="0"/>
              <a:t>1924: Friedrich </a:t>
            </a:r>
            <a:r>
              <a:rPr lang="es-MX" sz="1800" dirty="0" err="1"/>
              <a:t>Meinecke</a:t>
            </a:r>
            <a:r>
              <a:rPr lang="es-MX" sz="1800" dirty="0"/>
              <a:t>: </a:t>
            </a:r>
            <a:r>
              <a:rPr lang="es-MX" sz="1800" i="1" dirty="0"/>
              <a:t>La idea de la razón de Estado en la Edad Moderna : </a:t>
            </a:r>
            <a:r>
              <a:rPr lang="es-MX" sz="1800" dirty="0"/>
              <a:t>El Estado es un organismo.</a:t>
            </a:r>
          </a:p>
          <a:p>
            <a:endParaRPr lang="es-MX" sz="1800" dirty="0"/>
          </a:p>
          <a:p>
            <a:pPr marL="0" indent="0">
              <a:buNone/>
            </a:pPr>
            <a:r>
              <a:rPr lang="es-MX" sz="1800" dirty="0"/>
              <a:t>	  “El Estado tiene una 		tendencia  orgánica, natural, a 	crecer y consolidarse, para lo 	cual ha de poder usar la 		violencia y cualquier otro 	medio, transgrediendo la moral 	y el derech</a:t>
            </a:r>
            <a:r>
              <a:rPr lang="es-MX" sz="1600" dirty="0"/>
              <a:t>o.”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Arnold</a:t>
            </a:r>
            <a:r>
              <a:rPr lang="es-MX" dirty="0"/>
              <a:t> </a:t>
            </a:r>
            <a:r>
              <a:rPr lang="es-MX" dirty="0" err="1"/>
              <a:t>Clapmarius</a:t>
            </a:r>
            <a:r>
              <a:rPr lang="es-MX" dirty="0"/>
              <a:t> (1574-1604)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i="1" dirty="0"/>
              <a:t>De </a:t>
            </a:r>
            <a:r>
              <a:rPr lang="pt-BR" i="1" dirty="0" err="1"/>
              <a:t>arcanis</a:t>
            </a:r>
            <a:r>
              <a:rPr lang="pt-BR" i="1" dirty="0"/>
              <a:t> </a:t>
            </a:r>
            <a:r>
              <a:rPr lang="pt-BR" i="1" dirty="0" err="1"/>
              <a:t>rerum</a:t>
            </a:r>
            <a:r>
              <a:rPr lang="pt-BR" i="1" dirty="0"/>
              <a:t> </a:t>
            </a:r>
            <a:r>
              <a:rPr lang="pt-BR" i="1" dirty="0" err="1"/>
              <a:t>publicarum</a:t>
            </a:r>
            <a:r>
              <a:rPr lang="pt-BR" i="1" dirty="0"/>
              <a:t> </a:t>
            </a:r>
            <a:r>
              <a:rPr lang="pt-BR" i="1" dirty="0" err="1"/>
              <a:t>libri</a:t>
            </a:r>
            <a:r>
              <a:rPr lang="pt-BR" i="1" dirty="0"/>
              <a:t> sex (Los seis </a:t>
            </a:r>
            <a:r>
              <a:rPr lang="pt-BR" i="1" dirty="0" err="1"/>
              <a:t>libros</a:t>
            </a:r>
            <a:r>
              <a:rPr lang="pt-BR" i="1" dirty="0"/>
              <a:t> de </a:t>
            </a:r>
            <a:r>
              <a:rPr lang="pt-BR" i="1" dirty="0" err="1"/>
              <a:t>los</a:t>
            </a:r>
            <a:r>
              <a:rPr lang="pt-BR" i="1" dirty="0"/>
              <a:t> arcanas </a:t>
            </a:r>
            <a:r>
              <a:rPr lang="pt-BR" i="1" dirty="0" err="1"/>
              <a:t>del</a:t>
            </a:r>
            <a:r>
              <a:rPr lang="pt-BR" i="1" dirty="0"/>
              <a:t> </a:t>
            </a:r>
            <a:r>
              <a:rPr lang="pt-BR" i="1" dirty="0" err="1"/>
              <a:t>gobierno</a:t>
            </a:r>
            <a:r>
              <a:rPr lang="pt-BR" i="1" dirty="0"/>
              <a:t>) (1605)</a:t>
            </a:r>
          </a:p>
          <a:p>
            <a:r>
              <a:rPr lang="es-MX" dirty="0"/>
              <a:t>Reformuló los Arcana de Tácito en la perspectiva de la Razón de Estado</a:t>
            </a:r>
          </a:p>
          <a:p>
            <a:r>
              <a:rPr lang="pt-BR" i="1" dirty="0" err="1"/>
              <a:t>Definió</a:t>
            </a:r>
            <a:r>
              <a:rPr lang="pt-BR" i="1" dirty="0"/>
              <a:t> </a:t>
            </a:r>
            <a:r>
              <a:rPr lang="pt-BR" i="1" dirty="0" err="1"/>
              <a:t>los</a:t>
            </a:r>
            <a:r>
              <a:rPr lang="pt-BR" i="1" dirty="0"/>
              <a:t> "arcana </a:t>
            </a:r>
            <a:r>
              <a:rPr lang="pt-BR" i="1" dirty="0" err="1"/>
              <a:t>imperii</a:t>
            </a:r>
            <a:r>
              <a:rPr lang="pt-BR" i="1" dirty="0"/>
              <a:t>" y </a:t>
            </a:r>
            <a:r>
              <a:rPr lang="pt-BR" i="1" dirty="0" err="1"/>
              <a:t>los</a:t>
            </a:r>
            <a:r>
              <a:rPr lang="pt-BR" i="1" dirty="0"/>
              <a:t> "arcana </a:t>
            </a:r>
            <a:r>
              <a:rPr lang="pt-BR" i="1" dirty="0" err="1"/>
              <a:t>dominationis</a:t>
            </a:r>
            <a:r>
              <a:rPr lang="pt-BR" i="1" dirty="0"/>
              <a:t>“ (</a:t>
            </a:r>
            <a:r>
              <a:rPr lang="pt-BR" i="1" dirty="0" err="1"/>
              <a:t>Razón</a:t>
            </a:r>
            <a:r>
              <a:rPr lang="pt-BR" i="1" dirty="0"/>
              <a:t> de Estado)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31236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963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Razón de Estado y control de la información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s-MX" b="1" dirty="0"/>
              <a:t>Thomas </a:t>
            </a:r>
            <a:r>
              <a:rPr lang="es-MX" b="1" dirty="0" err="1"/>
              <a:t>Hobbes</a:t>
            </a:r>
            <a:r>
              <a:rPr lang="es-MX" dirty="0"/>
              <a:t>: </a:t>
            </a:r>
            <a:r>
              <a:rPr lang="es-MX" i="1" dirty="0"/>
              <a:t>El Leviatán </a:t>
            </a:r>
            <a:r>
              <a:rPr lang="es-MX" dirty="0"/>
              <a:t>(1647): “… es inherente a la</a:t>
            </a:r>
          </a:p>
          <a:p>
            <a:pPr algn="just">
              <a:buNone/>
            </a:pPr>
            <a:r>
              <a:rPr lang="es-MX" dirty="0"/>
              <a:t>	soberanía el ser juez acerca de qué opiniones y doctrinas son adversas y cuáles conducen a la paz; y por consiguiente, en qué ocasiones, hasta qué punto y respecto de qué puede confiarse en los hombres, cuando hablan a las multitudes, y quién debe examinar las doctrinas de todos los libros antes de ser publicados.”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4" y="1988840"/>
            <a:ext cx="2782069" cy="313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Expositor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MX" dirty="0">
                <a:solidFill>
                  <a:srgbClr val="FF0000"/>
                </a:solidFill>
              </a:rPr>
              <a:t>Dr. Jesús Rodríguez Zepeda</a:t>
            </a:r>
          </a:p>
          <a:p>
            <a:pPr marL="0" indent="0" algn="ctr">
              <a:buNone/>
            </a:pPr>
            <a:r>
              <a:rPr lang="es-MX" dirty="0">
                <a:solidFill>
                  <a:srgbClr val="FF0000"/>
                </a:solidFill>
              </a:rPr>
              <a:t>Profesor-Investigador del Departamento de Filosofía</a:t>
            </a:r>
          </a:p>
          <a:p>
            <a:pPr marL="0" indent="0" algn="ctr">
              <a:buNone/>
            </a:pPr>
            <a:r>
              <a:rPr lang="es-MX" dirty="0">
                <a:solidFill>
                  <a:srgbClr val="FF0000"/>
                </a:solidFill>
              </a:rPr>
              <a:t>Universidad Autónoma Metropolitana-Iztapalapa</a:t>
            </a:r>
          </a:p>
          <a:p>
            <a:pPr marL="0" indent="0" algn="ctr">
              <a:buNone/>
            </a:pPr>
            <a:endParaRPr lang="es-MX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MX" dirty="0">
                <a:solidFill>
                  <a:srgbClr val="FF0000"/>
                </a:solidFill>
              </a:rPr>
              <a:t>Correo: rozj@xanum.uam.mx</a:t>
            </a:r>
          </a:p>
        </p:txBody>
      </p:sp>
    </p:spTree>
    <p:extLst>
      <p:ext uri="{BB962C8B-B14F-4D97-AF65-F5344CB8AC3E}">
        <p14:creationId xmlns:p14="http://schemas.microsoft.com/office/powerpoint/2010/main" val="2679933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br>
              <a:rPr lang="es-MX" dirty="0"/>
            </a:br>
            <a:r>
              <a:rPr lang="es-MX" dirty="0"/>
              <a:t>Crítica de la razón de Estado</a:t>
            </a:r>
            <a:br>
              <a:rPr lang="es-MX" dirty="0"/>
            </a:b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s-MX" sz="4000" dirty="0"/>
              <a:t>Negación y sacrificio de las libertades y derechos de los gobernados</a:t>
            </a:r>
          </a:p>
          <a:p>
            <a:pPr marL="0" indent="0">
              <a:buNone/>
            </a:pPr>
            <a:endParaRPr lang="es-MX" sz="4000" dirty="0"/>
          </a:p>
          <a:p>
            <a:pPr marL="0" indent="0">
              <a:buNone/>
            </a:pPr>
            <a:r>
              <a:rPr lang="es-MX" sz="4000" dirty="0"/>
              <a:t>2. Identificación del gobernante con el Estado</a:t>
            </a:r>
            <a:endParaRPr lang="es-MX" sz="4000" i="1" dirty="0"/>
          </a:p>
          <a:p>
            <a:pPr marL="514350" indent="-514350">
              <a:buNone/>
            </a:pP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liberalismo y el derecho a la información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529681"/>
            <a:ext cx="3238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663031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La herencia de John Locke (1632-1704): el liberalismo político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3600" i="1" dirty="0">
                <a:solidFill>
                  <a:srgbClr val="0070C0"/>
                </a:solidFill>
              </a:rPr>
              <a:t>Ensayo sobre el gobierno civil </a:t>
            </a:r>
            <a:r>
              <a:rPr lang="es-MX" sz="3600" dirty="0"/>
              <a:t>(1688)</a:t>
            </a:r>
          </a:p>
          <a:p>
            <a:endParaRPr lang="es-MX" sz="3600" dirty="0"/>
          </a:p>
          <a:p>
            <a:r>
              <a:rPr lang="es-MX" dirty="0"/>
              <a:t>Los derechos del hombre</a:t>
            </a:r>
          </a:p>
          <a:p>
            <a:r>
              <a:rPr lang="es-MX" dirty="0"/>
              <a:t>El gobierno limitado</a:t>
            </a:r>
          </a:p>
          <a:p>
            <a:r>
              <a:rPr lang="es-MX" dirty="0"/>
              <a:t>El gobierno representativo y mandatario</a:t>
            </a:r>
          </a:p>
        </p:txBody>
      </p:sp>
      <p:pic>
        <p:nvPicPr>
          <p:cNvPr id="2050" name="Picture 2" descr="C:\Users\Filosofía Política\Pictures\john-locke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575" y="1600200"/>
            <a:ext cx="328584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Fundamentos liberales del derecho a la información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704275"/>
              </p:ext>
            </p:extLst>
          </p:nvPr>
        </p:nvGraphicFramePr>
        <p:xfrm>
          <a:off x="539552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26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Anders</a:t>
            </a:r>
            <a:r>
              <a:rPr lang="es-MX" dirty="0"/>
              <a:t> </a:t>
            </a:r>
            <a:r>
              <a:rPr lang="es-MX" dirty="0" err="1"/>
              <a:t>Chydonius</a:t>
            </a:r>
            <a:r>
              <a:rPr lang="es-MX" dirty="0"/>
              <a:t> (liberal e ilustrado sueco)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Bajo el gobierno escandinavo de Gustavo III, propone la: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b="1" dirty="0"/>
              <a:t>Ley para la Libertad de Prensa y del Derecho de Acceso a las Actas Públicas </a:t>
            </a:r>
            <a:r>
              <a:rPr lang="es-MX" dirty="0"/>
              <a:t>(1766)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80831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5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/>
              <a:t>DECLARACIÓN DE LOS DERECHOS</a:t>
            </a:r>
            <a:br>
              <a:rPr lang="es-MX" sz="3200" b="1" dirty="0"/>
            </a:br>
            <a:r>
              <a:rPr lang="es-MX" sz="3200" b="1" dirty="0"/>
              <a:t>DEL HOMBRE Y DEL CIUDADANO, 1789</a:t>
            </a:r>
            <a:endParaRPr lang="es-MX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b="1" dirty="0"/>
              <a:t>Artículo 14o</a:t>
            </a:r>
            <a:r>
              <a:rPr lang="es-MX" sz="2000" dirty="0"/>
              <a:t>.- Todos los ciudadanos tienen el derecho de </a:t>
            </a:r>
            <a:r>
              <a:rPr lang="es-MX" sz="2000" b="1" dirty="0"/>
              <a:t>verificar </a:t>
            </a:r>
            <a:r>
              <a:rPr lang="es-MX" sz="2000" dirty="0"/>
              <a:t>(…) la contribución pública [y] de vigilar su empleo…</a:t>
            </a:r>
          </a:p>
          <a:p>
            <a:pPr marL="0" indent="0" algn="just">
              <a:buNone/>
            </a:pPr>
            <a:r>
              <a:rPr lang="es-MX" sz="2000" b="1" dirty="0"/>
              <a:t>Artículo 15o</a:t>
            </a:r>
            <a:r>
              <a:rPr lang="es-MX" sz="2000" dirty="0"/>
              <a:t>.-La sociedad tiene el derecho de pedir cuentas a todo agente público sobre su administración.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1683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3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EC3D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>
                <a:solidFill>
                  <a:srgbClr val="0070C0"/>
                </a:solidFill>
              </a:rPr>
              <a:t>Crítica del argumento liberal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MX" dirty="0">
                <a:solidFill>
                  <a:srgbClr val="00B050"/>
                </a:solidFill>
              </a:rPr>
              <a:t>Sobreestimación de lo privado</a:t>
            </a:r>
          </a:p>
          <a:p>
            <a:pPr>
              <a:buFont typeface="Wingdings" pitchFamily="2" charset="2"/>
              <a:buChar char="q"/>
            </a:pPr>
            <a:r>
              <a:rPr lang="es-MX" dirty="0">
                <a:solidFill>
                  <a:srgbClr val="FF0000"/>
                </a:solidFill>
              </a:rPr>
              <a:t>Subestimación de lo público</a:t>
            </a:r>
          </a:p>
          <a:p>
            <a:pPr>
              <a:buFont typeface="Wingdings" pitchFamily="2" charset="2"/>
              <a:buChar char="q"/>
            </a:pPr>
            <a:r>
              <a:rPr lang="es-MX" dirty="0">
                <a:solidFill>
                  <a:srgbClr val="FF0000"/>
                </a:solidFill>
              </a:rPr>
              <a:t>Frontera rígida entre lo público y lo privado</a:t>
            </a:r>
          </a:p>
          <a:p>
            <a:pPr>
              <a:buFont typeface="Wingdings" pitchFamily="2" charset="2"/>
              <a:buChar char="q"/>
            </a:pPr>
            <a:r>
              <a:rPr lang="es-MX" dirty="0">
                <a:solidFill>
                  <a:srgbClr val="00B050"/>
                </a:solidFill>
              </a:rPr>
              <a:t>Ceguera ante los poderes privados (poderes salvajes –</a:t>
            </a:r>
            <a:r>
              <a:rPr lang="es-MX" dirty="0" err="1">
                <a:solidFill>
                  <a:srgbClr val="00B050"/>
                </a:solidFill>
              </a:rPr>
              <a:t>Ferrajoli</a:t>
            </a:r>
            <a:r>
              <a:rPr lang="es-MX" dirty="0">
                <a:solidFill>
                  <a:srgbClr val="00B050"/>
                </a:solidFill>
              </a:rPr>
              <a:t>-)</a:t>
            </a:r>
          </a:p>
        </p:txBody>
      </p:sp>
    </p:spTree>
    <p:extLst>
      <p:ext uri="{BB962C8B-B14F-4D97-AF65-F5344CB8AC3E}">
        <p14:creationId xmlns:p14="http://schemas.microsoft.com/office/powerpoint/2010/main" val="18830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modelo republicano o del interés público</a:t>
            </a:r>
          </a:p>
        </p:txBody>
      </p:sp>
      <p:pic>
        <p:nvPicPr>
          <p:cNvPr id="1026" name="Picture 2" descr="C:\Users\UAMI\Pictures\Pictures\Republicanism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6048672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28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El principio del interés público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/>
              <a:t>Aristóteles, Marco Tulio Cicerón, Jean Jacques Rousseau, Immanuel Kant</a:t>
            </a:r>
          </a:p>
          <a:p>
            <a:pPr marL="0" indent="0">
              <a:buNone/>
            </a:pPr>
            <a:endParaRPr lang="es-MX" dirty="0"/>
          </a:p>
          <a:p>
            <a:pPr>
              <a:buFontTx/>
              <a:buChar char="-"/>
            </a:pPr>
            <a:r>
              <a:rPr lang="es-MX" b="1" dirty="0"/>
              <a:t>Constitución mexicana de 1917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Protagonismo de la autoridad pública</a:t>
            </a:r>
          </a:p>
          <a:p>
            <a:pPr marL="0" indent="0">
              <a:buNone/>
            </a:pPr>
            <a:endParaRPr lang="es-MX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La prioridad de lo público sobre lo privado</a:t>
            </a:r>
          </a:p>
          <a:p>
            <a:pPr marL="0" indent="0">
              <a:buNone/>
            </a:pPr>
            <a:endParaRPr lang="es-MX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Valor superior del interés público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7" name="Picture 3" descr="C:\Users\UAMI\Pictures\2014-05-05 Descarga_mayo_2014\roussea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5781"/>
            <a:ext cx="32385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27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/>
              <a:t>El principio kantiano de publicidad</a:t>
            </a:r>
            <a:br>
              <a:rPr lang="es-MX" dirty="0"/>
            </a:b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Immanuel Kant (1724-1804): “Son injustas todas las acciones que se refieren al derecho de otros hombres cuyos principios no soportan ser publicados”.</a:t>
            </a:r>
          </a:p>
          <a:p>
            <a:pPr>
              <a:buNone/>
            </a:pPr>
            <a:r>
              <a:rPr lang="es-MX" dirty="0"/>
              <a:t>- </a:t>
            </a:r>
            <a:r>
              <a:rPr lang="es-MX" dirty="0">
                <a:solidFill>
                  <a:srgbClr val="7030A0"/>
                </a:solidFill>
              </a:rPr>
              <a:t>Principio universal de justicia</a:t>
            </a:r>
          </a:p>
          <a:p>
            <a:pPr>
              <a:buNone/>
            </a:pPr>
            <a:r>
              <a:rPr lang="es-MX" dirty="0">
                <a:solidFill>
                  <a:srgbClr val="7030A0"/>
                </a:solidFill>
              </a:rPr>
              <a:t>- Principio contra el paternalismo gubernamental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01" y="1600200"/>
            <a:ext cx="34229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400" dirty="0"/>
              <a:t>Esquema de exposición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6612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1000" dirty="0"/>
              <a:t>Curso de cinco horas dirigido a Servidores públicos  federales</a:t>
            </a:r>
          </a:p>
          <a:p>
            <a:pPr algn="ctr">
              <a:buNone/>
            </a:pPr>
            <a:r>
              <a:rPr lang="es-MX" sz="1000" dirty="0"/>
              <a:t> </a:t>
            </a:r>
          </a:p>
          <a:p>
            <a:pPr lvl="0" algn="ctr">
              <a:buNone/>
            </a:pPr>
            <a:r>
              <a:rPr lang="es-MX" sz="1000" dirty="0"/>
              <a:t>I. Nuestro contexto nacional y el derecho a la información</a:t>
            </a:r>
          </a:p>
          <a:p>
            <a:pPr lvl="0" algn="ctr">
              <a:buNone/>
            </a:pPr>
            <a:r>
              <a:rPr lang="es-MX" sz="1000" dirty="0"/>
              <a:t>II. Modelos políticos antiguo y medieval de información cerrada</a:t>
            </a:r>
          </a:p>
          <a:p>
            <a:pPr lvl="0" algn="ctr">
              <a:buNone/>
            </a:pPr>
            <a:r>
              <a:rPr lang="es-MX" sz="1000" dirty="0"/>
              <a:t>Arcana </a:t>
            </a:r>
            <a:r>
              <a:rPr lang="es-MX" sz="1000" dirty="0" err="1"/>
              <a:t>Imperii</a:t>
            </a:r>
            <a:endParaRPr lang="es-MX" sz="1000" dirty="0"/>
          </a:p>
          <a:p>
            <a:pPr lvl="0" algn="ctr">
              <a:buNone/>
            </a:pPr>
            <a:r>
              <a:rPr lang="es-MX" sz="1000" dirty="0"/>
              <a:t>Arcana </a:t>
            </a:r>
            <a:r>
              <a:rPr lang="es-MX" sz="1000" dirty="0" err="1"/>
              <a:t>Ecclesiae</a:t>
            </a:r>
            <a:endParaRPr lang="es-MX" sz="1000" dirty="0"/>
          </a:p>
          <a:p>
            <a:pPr lvl="0" algn="ctr">
              <a:buNone/>
            </a:pPr>
            <a:r>
              <a:rPr lang="es-MX" sz="1000" dirty="0"/>
              <a:t>III. El modelo antiguo de publicidad</a:t>
            </a:r>
          </a:p>
          <a:p>
            <a:pPr lvl="0" algn="ctr">
              <a:buNone/>
            </a:pPr>
            <a:r>
              <a:rPr lang="es-MX" sz="1000" dirty="0" err="1"/>
              <a:t>Isonomía</a:t>
            </a:r>
            <a:endParaRPr lang="es-MX" sz="1000" dirty="0"/>
          </a:p>
          <a:p>
            <a:pPr lvl="0" algn="ctr">
              <a:buNone/>
            </a:pPr>
            <a:r>
              <a:rPr lang="es-MX" sz="1000" dirty="0" err="1"/>
              <a:t>Isegoría</a:t>
            </a:r>
            <a:endParaRPr lang="es-MX" sz="1000" dirty="0"/>
          </a:p>
          <a:p>
            <a:pPr lvl="0" algn="ctr">
              <a:buNone/>
            </a:pPr>
            <a:r>
              <a:rPr lang="es-MX" sz="1000" dirty="0"/>
              <a:t>Democracia y ciudadanía</a:t>
            </a:r>
          </a:p>
          <a:p>
            <a:pPr lvl="0" algn="ctr">
              <a:buNone/>
            </a:pPr>
            <a:r>
              <a:rPr lang="es-MX" sz="1000" dirty="0"/>
              <a:t>IV. El Estado y la razón de Estado</a:t>
            </a:r>
          </a:p>
          <a:p>
            <a:pPr lvl="0" algn="ctr">
              <a:buNone/>
            </a:pPr>
            <a:r>
              <a:rPr lang="es-MX" sz="1000" dirty="0"/>
              <a:t>El argumento de Maquiavelo</a:t>
            </a:r>
          </a:p>
          <a:p>
            <a:pPr lvl="0" algn="ctr">
              <a:buNone/>
            </a:pPr>
            <a:r>
              <a:rPr lang="es-MX" sz="1000" dirty="0"/>
              <a:t>Crítica de la razón de Estado</a:t>
            </a:r>
          </a:p>
          <a:p>
            <a:pPr lvl="0" algn="ctr">
              <a:buNone/>
            </a:pPr>
            <a:r>
              <a:rPr lang="es-MX" sz="1000" dirty="0"/>
              <a:t>V. El moderno derecho a la información</a:t>
            </a:r>
          </a:p>
          <a:p>
            <a:pPr algn="ctr">
              <a:buNone/>
            </a:pPr>
            <a:r>
              <a:rPr lang="es-MX" sz="1000" dirty="0"/>
              <a:t>El fundamento liberal de la transparencia</a:t>
            </a:r>
          </a:p>
          <a:p>
            <a:pPr algn="ctr">
              <a:buNone/>
            </a:pPr>
            <a:r>
              <a:rPr lang="es-MX" sz="1000" dirty="0"/>
              <a:t>El Estado liberal-mandatario</a:t>
            </a:r>
          </a:p>
          <a:p>
            <a:pPr algn="ctr">
              <a:buNone/>
            </a:pPr>
            <a:r>
              <a:rPr lang="es-MX" sz="1000" dirty="0"/>
              <a:t>El valor de la privacidad</a:t>
            </a:r>
          </a:p>
          <a:p>
            <a:pPr algn="ctr">
              <a:buNone/>
            </a:pPr>
            <a:r>
              <a:rPr lang="es-MX" sz="1000" dirty="0"/>
              <a:t>El fundamento republicano de la publicidad</a:t>
            </a:r>
          </a:p>
          <a:p>
            <a:pPr algn="ctr">
              <a:buNone/>
            </a:pPr>
            <a:r>
              <a:rPr lang="es-MX" sz="1000" dirty="0"/>
              <a:t>El principio kantiano de publicidad</a:t>
            </a:r>
          </a:p>
          <a:p>
            <a:pPr algn="ctr">
              <a:buNone/>
            </a:pPr>
            <a:r>
              <a:rPr lang="es-MX" sz="1000" dirty="0"/>
              <a:t>VI. El principio de publicidad en la Constitución Política de los Estados Unidos Mexicanos</a:t>
            </a:r>
          </a:p>
          <a:p>
            <a:pPr algn="ctr">
              <a:buNone/>
            </a:pPr>
            <a:endParaRPr lang="es-MX" sz="1000" i="1" dirty="0"/>
          </a:p>
          <a:p>
            <a:pPr algn="ctr">
              <a:buNone/>
            </a:pPr>
            <a:r>
              <a:rPr lang="es-MX" sz="1000" dirty="0"/>
              <a:t> </a:t>
            </a:r>
          </a:p>
          <a:p>
            <a:pPr algn="ctr">
              <a:buNone/>
            </a:pPr>
            <a:r>
              <a:rPr lang="es-MX" sz="1000" b="1" i="1" dirty="0"/>
              <a:t>Bibliografía</a:t>
            </a:r>
            <a:endParaRPr lang="es-MX" sz="1000" dirty="0"/>
          </a:p>
          <a:p>
            <a:pPr algn="ctr">
              <a:buNone/>
            </a:pPr>
            <a:r>
              <a:rPr lang="es-MX" sz="1000" dirty="0"/>
              <a:t>Merino, Mauricio, </a:t>
            </a:r>
            <a:r>
              <a:rPr lang="es-MX" sz="1000" i="1" dirty="0"/>
              <a:t>La importancia de la ética en el análisis de las políticas públicas</a:t>
            </a:r>
            <a:r>
              <a:rPr lang="es-MX" sz="1000" dirty="0"/>
              <a:t>, en </a:t>
            </a:r>
            <a:r>
              <a:rPr lang="es-MX" sz="1000" i="1" dirty="0"/>
              <a:t>Revista del CLAD Reforma y democracia</a:t>
            </a:r>
            <a:r>
              <a:rPr lang="es-MX" sz="1000" dirty="0"/>
              <a:t>, núm. 41, junio del 2008.</a:t>
            </a:r>
          </a:p>
          <a:p>
            <a:pPr algn="ctr">
              <a:buNone/>
            </a:pPr>
            <a:r>
              <a:rPr lang="es-MX" sz="1000" dirty="0" err="1"/>
              <a:t>Rabotnikof</a:t>
            </a:r>
            <a:r>
              <a:rPr lang="es-MX" sz="1000" dirty="0"/>
              <a:t>, Nora, </a:t>
            </a:r>
            <a:r>
              <a:rPr lang="es-MX" sz="1000" i="1" dirty="0"/>
              <a:t>En busca de un lugar común. El espacio público en la teoría política contemporánea</a:t>
            </a:r>
            <a:r>
              <a:rPr lang="es-MX" sz="1000" dirty="0"/>
              <a:t>, UNAM, México, 2005. (Capítulos I, VII y VIII).</a:t>
            </a:r>
          </a:p>
          <a:p>
            <a:pPr algn="ctr">
              <a:buNone/>
            </a:pPr>
            <a:r>
              <a:rPr lang="es-MX" sz="1000" dirty="0"/>
              <a:t>Rodríguez Zepeda, Jesús, </a:t>
            </a:r>
            <a:r>
              <a:rPr lang="es-MX" sz="1000" i="1" dirty="0"/>
              <a:t>Estado y transparencia. Un paseo por la filosofía política</a:t>
            </a:r>
            <a:r>
              <a:rPr lang="es-MX" sz="1000" dirty="0"/>
              <a:t>, IFAI, Cuadernos de Transparencia, México, 2006.</a:t>
            </a:r>
          </a:p>
          <a:p>
            <a:endParaRPr lang="es-MX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Constitución mexicana (a partir de febrero de 2014)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1412776"/>
            <a:ext cx="4896544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1200" b="1" dirty="0"/>
              <a:t>Artículo 6o. </a:t>
            </a:r>
          </a:p>
          <a:p>
            <a:pPr marL="0" indent="0">
              <a:buNone/>
            </a:pPr>
            <a:r>
              <a:rPr lang="es-MX" sz="1800" b="1" dirty="0"/>
              <a:t>I. </a:t>
            </a:r>
            <a:r>
              <a:rPr lang="es-MX" sz="1800" b="1" dirty="0">
                <a:solidFill>
                  <a:srgbClr val="7030A0"/>
                </a:solidFill>
              </a:rPr>
              <a:t>TODA LA INFORMACION EN POSESION DE </a:t>
            </a:r>
            <a:r>
              <a:rPr lang="es-MX" sz="1800" b="1" dirty="0"/>
              <a:t>CUALQUIER AUTORIDAD, ENTIDAD, ORGANO Y ORGANISMO DE LOS PODERES EJECUTIVO, LEGISLATIVO Y JUDICIAL, ORGANOS AUTONOMOS, PARTIDOS POLITICOS, FIDEICOMISOS Y FONDOS PUBLICOS</a:t>
            </a:r>
            <a:r>
              <a:rPr lang="es-MX" sz="1800" b="1" dirty="0">
                <a:solidFill>
                  <a:srgbClr val="FF0000"/>
                </a:solidFill>
              </a:rPr>
              <a:t>, </a:t>
            </a:r>
            <a:r>
              <a:rPr lang="es-MX" sz="1800" b="1" dirty="0">
                <a:solidFill>
                  <a:schemeClr val="accent4"/>
                </a:solidFill>
              </a:rPr>
              <a:t>ASI COMO DE</a:t>
            </a:r>
            <a:r>
              <a:rPr lang="es-MX" sz="1800" b="1" dirty="0">
                <a:solidFill>
                  <a:srgbClr val="FF0000"/>
                </a:solidFill>
              </a:rPr>
              <a:t> CUALQUIER PERSONA FISICA, MORAL O SINDICATO QUE RECIBA Y EJERZA RECURSOS PUBLICOS O REALICE ACTOS DE AUTORIDAD </a:t>
            </a:r>
            <a:r>
              <a:rPr lang="es-MX" sz="1800" b="1" dirty="0"/>
              <a:t>EN EL AMBITO FEDERAL, ESTATAL Y MUNICIPAL, </a:t>
            </a:r>
            <a:r>
              <a:rPr lang="es-MX" sz="1800" b="1" dirty="0">
                <a:solidFill>
                  <a:srgbClr val="7030A0"/>
                </a:solidFill>
              </a:rPr>
              <a:t>ES PUBLICA</a:t>
            </a:r>
            <a:r>
              <a:rPr lang="es-MX" sz="1800" b="1" dirty="0"/>
              <a:t> </a:t>
            </a:r>
            <a:r>
              <a:rPr lang="es-MX" sz="1800" b="1" dirty="0">
                <a:solidFill>
                  <a:schemeClr val="accent4"/>
                </a:solidFill>
              </a:rPr>
              <a:t>Y SOLO PODRA SER RESERVADA TEMPORALMENTE POR RAZONES DE</a:t>
            </a:r>
            <a:r>
              <a:rPr lang="es-MX" sz="1800" b="1" dirty="0">
                <a:solidFill>
                  <a:srgbClr val="FF0000"/>
                </a:solidFill>
              </a:rPr>
              <a:t> INTERES PUBLICO </a:t>
            </a:r>
            <a:r>
              <a:rPr lang="es-MX" sz="1800" b="1" dirty="0">
                <a:solidFill>
                  <a:schemeClr val="tx2"/>
                </a:solidFill>
              </a:rPr>
              <a:t>Y</a:t>
            </a:r>
            <a:r>
              <a:rPr lang="es-MX" sz="1800" b="1" dirty="0"/>
              <a:t> SEGURIDAD NACIONAL, </a:t>
            </a:r>
            <a:r>
              <a:rPr lang="es-MX" sz="1800" b="1" dirty="0">
                <a:solidFill>
                  <a:schemeClr val="accent4"/>
                </a:solidFill>
              </a:rPr>
              <a:t>EN LOS TERMINOS QUE FIJEN LAS LEYES</a:t>
            </a:r>
            <a:r>
              <a:rPr lang="es-MX" sz="1800" b="1" dirty="0"/>
              <a:t>. </a:t>
            </a:r>
            <a:r>
              <a:rPr lang="es-MX" sz="1800" b="1" dirty="0">
                <a:solidFill>
                  <a:srgbClr val="FF0000"/>
                </a:solidFill>
              </a:rPr>
              <a:t>EN LA INTERPRETACION DE ESTE DERECHO DEBERA PREVALECER EL PRINCIPIO DE MAXIMA PUBLICIDAD </a:t>
            </a:r>
            <a:r>
              <a:rPr lang="es-MX" sz="1800" b="1" dirty="0">
                <a:solidFill>
                  <a:schemeClr val="accent1"/>
                </a:solidFill>
              </a:rPr>
              <a:t>(…)</a:t>
            </a:r>
            <a:r>
              <a:rPr lang="es-MX" sz="1800" b="1" dirty="0"/>
              <a:t> </a:t>
            </a:r>
          </a:p>
          <a:p>
            <a:pPr>
              <a:buAutoNum type="romanUcPeriod"/>
            </a:pPr>
            <a:endParaRPr lang="es-MX" sz="1200" b="1" dirty="0"/>
          </a:p>
          <a:p>
            <a:pPr marL="0" indent="0">
              <a:buNone/>
            </a:pPr>
            <a:endParaRPr lang="es-MX" sz="12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999" y="1772816"/>
            <a:ext cx="2384257" cy="34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Artículo 16: protección de la privacidad: derechos ARCO (desde 2009)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Toda persona tiene derecho a la protección de sus datos personales, al acceso, rectificación y cancelación de los mismos, así como a manifestar su oposición, en los términos que fije la ley… </a:t>
            </a:r>
          </a:p>
          <a:p>
            <a:pPr marL="0" indent="0">
              <a:buNone/>
            </a:pPr>
            <a:r>
              <a:rPr lang="es-MX" dirty="0"/>
              <a:t>(</a:t>
            </a:r>
            <a:r>
              <a:rPr lang="es-MX" sz="2400" dirty="0"/>
              <a:t>Adicionado mediante decreto publicado en el Diario Oficial de la Federación el 1 de junio de 2009) 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51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Reflexión final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4000" dirty="0"/>
              <a:t>Entre </a:t>
            </a:r>
            <a:r>
              <a:rPr lang="es-MX" sz="4000" dirty="0">
                <a:solidFill>
                  <a:srgbClr val="FF0000"/>
                </a:solidFill>
              </a:rPr>
              <a:t>2014 y 2017</a:t>
            </a:r>
            <a:r>
              <a:rPr lang="es-MX" sz="4000" dirty="0"/>
              <a:t>, el derecho a la información avanzó hacia un modelo que da prioridad a los principios de máxima publicidad y protección del interés público (</a:t>
            </a:r>
            <a:r>
              <a:rPr lang="es-MX" sz="4000" dirty="0">
                <a:solidFill>
                  <a:schemeClr val="accent2">
                    <a:lumMod val="75000"/>
                  </a:schemeClr>
                </a:solidFill>
              </a:rPr>
              <a:t>republicanos</a:t>
            </a:r>
            <a:r>
              <a:rPr lang="es-MX" sz="4000" dirty="0"/>
              <a:t>), sin descuidar los principios de protección de lo privado y vigilancia de los poderes públicos </a:t>
            </a:r>
            <a:r>
              <a:rPr lang="es-MX" sz="4000" dirty="0">
                <a:solidFill>
                  <a:srgbClr val="7030A0"/>
                </a:solidFill>
              </a:rPr>
              <a:t>(liberales).</a:t>
            </a:r>
            <a:endParaRPr lang="es-MX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5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Muchas gracias…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Consultas y comentarios: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Jesús Rodríguez Zepeda</a:t>
            </a:r>
          </a:p>
          <a:p>
            <a:pPr marL="0" indent="0">
              <a:buNone/>
            </a:pPr>
            <a:r>
              <a:rPr lang="es-MX" dirty="0">
                <a:solidFill>
                  <a:srgbClr val="00B050"/>
                </a:solidFill>
              </a:rPr>
              <a:t>rozj@xanum.uam.mx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 descr="C:\Users\UAMI\Pictures\2014-05-05 Descarga_mayo_2014\images8RDBGWO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384375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1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2800" dirty="0">
                <a:solidFill>
                  <a:srgbClr val="00B050"/>
                </a:solidFill>
              </a:rPr>
              <a:t>Ruta crítica en México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96136" y="273050"/>
            <a:ext cx="2890664" cy="585311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sz="2300" dirty="0">
                <a:latin typeface="Andalus" pitchFamily="18" charset="-78"/>
                <a:cs typeface="Andalus" pitchFamily="18" charset="-78"/>
              </a:rPr>
              <a:t>Reforma Constitucional  de l Artículo 6º  (Febrero de 2014) Autonomía constitucional del IFAI y ampliación de los sujetos obligados a la publicidad</a:t>
            </a:r>
          </a:p>
          <a:p>
            <a:endParaRPr lang="es-MX" sz="23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s-MX" sz="2300" dirty="0">
                <a:latin typeface="Andalus" pitchFamily="18" charset="-78"/>
                <a:cs typeface="Andalus" pitchFamily="18" charset="-78"/>
              </a:rPr>
              <a:t>Ley General de Transparencia y Acceso a la Información Pública (mayo de 2015) Sistema Nacional de Transparencia, Plataforma Nacional de Transparencia, Revisión y atracción de recursos locales por el INAI y Medidas de apremio y Sanciones por incumplimiento.</a:t>
            </a:r>
          </a:p>
          <a:p>
            <a:endParaRPr lang="es-MX" sz="23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s-MX" sz="2300" dirty="0">
                <a:latin typeface="Andalus" pitchFamily="18" charset="-78"/>
                <a:cs typeface="Andalus" pitchFamily="18" charset="-78"/>
              </a:rPr>
              <a:t>Ley Federal de Transparencia y Acceso a la Información Pública (mayo de 2016)</a:t>
            </a:r>
          </a:p>
          <a:p>
            <a:pPr marL="0" indent="0">
              <a:buNone/>
            </a:pPr>
            <a:endParaRPr lang="es-MX" sz="23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s-MX" sz="2300" dirty="0">
                <a:latin typeface="Andalus" pitchFamily="18" charset="-78"/>
                <a:cs typeface="Andalus" pitchFamily="18" charset="-78"/>
              </a:rPr>
              <a:t>Ley General de Protección de Datos Personales en Posesión de los Sujetos Obligados ( enero de 2017): Sistema Nacional de Transparencia, Acceso a la Información y Protección de Datos Personales; Sujetos obligados (los de la LGTAIP); garantía de los Derechos ARCO; Medidas de apremio y Sanciones </a:t>
            </a:r>
          </a:p>
          <a:p>
            <a:pPr marL="0" indent="0">
              <a:buNone/>
            </a:pPr>
            <a:endParaRPr lang="es-MX" sz="23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s-MX" sz="2300" dirty="0">
                <a:latin typeface="Andalus" pitchFamily="18" charset="-78"/>
                <a:cs typeface="Andalus" pitchFamily="18" charset="-78"/>
              </a:rPr>
              <a:t>En curso: Ley General de Archivos (por publicarse)</a:t>
            </a:r>
          </a:p>
          <a:p>
            <a:endParaRPr lang="es-MX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194920" cy="46910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MX" dirty="0">
                <a:solidFill>
                  <a:schemeClr val="accent3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s-MX" dirty="0">
                <a:solidFill>
                  <a:schemeClr val="accent3"/>
                </a:solidFill>
                <a:latin typeface="Andalus" pitchFamily="18" charset="-78"/>
                <a:cs typeface="Andalus" pitchFamily="18" charset="-78"/>
              </a:rPr>
              <a:t>Art. 6º constitucional: “El Estado garantizará el derecho a la información” (1977)</a:t>
            </a:r>
          </a:p>
          <a:p>
            <a:endParaRPr lang="es-MX" dirty="0">
              <a:solidFill>
                <a:schemeClr val="accent3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s-MX" sz="1600" dirty="0">
                <a:latin typeface="Andalus" pitchFamily="18" charset="-78"/>
                <a:cs typeface="Andalus" pitchFamily="18" charset="-78"/>
              </a:rPr>
              <a:t>Ley Federal de Transparencia y Acceso</a:t>
            </a:r>
          </a:p>
          <a:p>
            <a:r>
              <a:rPr lang="es-MX" sz="1600" dirty="0">
                <a:latin typeface="Andalus" pitchFamily="18" charset="-78"/>
                <a:cs typeface="Andalus" pitchFamily="18" charset="-78"/>
              </a:rPr>
              <a:t>a la Información Pública Gubernamental (2002) Grandes definiciones y Estándar nacional</a:t>
            </a:r>
          </a:p>
          <a:p>
            <a:endParaRPr lang="es-MX" sz="1600" dirty="0">
              <a:latin typeface="Andalus" pitchFamily="18" charset="-78"/>
              <a:cs typeface="Andalus" pitchFamily="18" charset="-78"/>
            </a:endParaRPr>
          </a:p>
          <a:p>
            <a:r>
              <a:rPr lang="es-MX" sz="1600" dirty="0">
                <a:latin typeface="Andalus" pitchFamily="18" charset="-78"/>
                <a:cs typeface="Andalus" pitchFamily="18" charset="-78"/>
              </a:rPr>
              <a:t>Reforma del Artículo 6º de la Constitución (2007) Prohibición del secreto y Principio de máxima publicidad</a:t>
            </a:r>
          </a:p>
          <a:p>
            <a:endParaRPr lang="es-MX" sz="1600" dirty="0">
              <a:latin typeface="Andalus" pitchFamily="18" charset="-78"/>
              <a:cs typeface="Andalus" pitchFamily="18" charset="-78"/>
            </a:endParaRPr>
          </a:p>
          <a:p>
            <a:r>
              <a:rPr lang="es-MX" sz="1600" dirty="0">
                <a:latin typeface="Andalus" pitchFamily="18" charset="-78"/>
                <a:cs typeface="Andalus" pitchFamily="18" charset="-78"/>
              </a:rPr>
              <a:t>Reforma del artículo 16º  de la Constitución (2009) Derechos ARCO (Acceso, Rectificación, Cancelación y Oposición)</a:t>
            </a:r>
          </a:p>
          <a:p>
            <a:endParaRPr lang="es-MX" sz="1600" dirty="0">
              <a:latin typeface="Andalus" pitchFamily="18" charset="-78"/>
              <a:cs typeface="Andalus" pitchFamily="18" charset="-78"/>
            </a:endParaRPr>
          </a:p>
          <a:p>
            <a:r>
              <a:rPr lang="es-MX" sz="1600" dirty="0">
                <a:latin typeface="Andalus" pitchFamily="18" charset="-78"/>
                <a:cs typeface="Andalus" pitchFamily="18" charset="-78"/>
              </a:rPr>
              <a:t>Ley Federal de Protección de Datos Personales</a:t>
            </a:r>
          </a:p>
          <a:p>
            <a:r>
              <a:rPr lang="es-MX" sz="1600" dirty="0">
                <a:latin typeface="Andalus" pitchFamily="18" charset="-78"/>
                <a:cs typeface="Andalus" pitchFamily="18" charset="-78"/>
              </a:rPr>
              <a:t>en Posesión de los Particulares (2010)</a:t>
            </a:r>
          </a:p>
          <a:p>
            <a:endParaRPr lang="es-MX" dirty="0">
              <a:latin typeface="Andalus" pitchFamily="18" charset="-78"/>
              <a:cs typeface="Andalus" pitchFamily="18" charset="-78"/>
            </a:endParaRP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550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s-MX" sz="3600" dirty="0"/>
            </a:br>
            <a:r>
              <a:rPr lang="es-MX" sz="3600" dirty="0"/>
              <a:t>Modelos antiguos de información cerrada y de publicidad</a:t>
            </a:r>
            <a:br>
              <a:rPr lang="es-MX" dirty="0"/>
            </a:b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67846" y="1600200"/>
            <a:ext cx="3017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88843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Arcana </a:t>
            </a:r>
            <a:r>
              <a:rPr lang="es-MX" dirty="0" err="1"/>
              <a:t>Imperii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22322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779912" y="16288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/>
              <a:t>Tácito (55-120) en su obra </a:t>
            </a:r>
            <a:r>
              <a:rPr lang="es-MX" i="1" dirty="0"/>
              <a:t>Anales</a:t>
            </a:r>
            <a:r>
              <a:rPr lang="es-MX" dirty="0"/>
              <a:t> (Libro II) dio el nombre de </a:t>
            </a:r>
            <a:r>
              <a:rPr lang="es-MX" i="1" dirty="0"/>
              <a:t>arcana </a:t>
            </a:r>
            <a:r>
              <a:rPr lang="es-MX" i="1" dirty="0" err="1"/>
              <a:t>imperii</a:t>
            </a:r>
            <a:r>
              <a:rPr lang="es-MX" i="1" dirty="0"/>
              <a:t> </a:t>
            </a:r>
            <a:r>
              <a:rPr lang="es-MX" dirty="0"/>
              <a:t> a  los secretos de la política.</a:t>
            </a:r>
          </a:p>
          <a:p>
            <a:pPr algn="just"/>
            <a:r>
              <a:rPr lang="es-MX" i="1" dirty="0"/>
              <a:t>Arcana (</a:t>
            </a:r>
            <a:r>
              <a:rPr lang="es-MX" dirty="0"/>
              <a:t>de una raíz indo-europea: </a:t>
            </a:r>
            <a:r>
              <a:rPr lang="es-MX" i="1" dirty="0" err="1"/>
              <a:t>arek</a:t>
            </a:r>
            <a:r>
              <a:rPr lang="es-MX" i="1" dirty="0"/>
              <a:t>) significa </a:t>
            </a:r>
            <a:r>
              <a:rPr lang="es-MX" dirty="0"/>
              <a:t>secreto, algo que se retiene o que se guarda. </a:t>
            </a:r>
          </a:p>
          <a:p>
            <a:pPr algn="just"/>
            <a:r>
              <a:rPr lang="es-MX" dirty="0"/>
              <a:t>1.  Los </a:t>
            </a:r>
            <a:r>
              <a:rPr lang="es-MX" i="1" dirty="0"/>
              <a:t>arcana </a:t>
            </a:r>
            <a:r>
              <a:rPr lang="es-MX" i="1" dirty="0" err="1"/>
              <a:t>imperii</a:t>
            </a:r>
            <a:r>
              <a:rPr lang="es-MX" i="1" dirty="0"/>
              <a:t> </a:t>
            </a:r>
            <a:r>
              <a:rPr lang="es-MX" dirty="0"/>
              <a:t>no se reducen a información llana sobre las cuestiones públicas, sino a información selecta, privilegiada, que define como sujeto de poder a quien la posee y administra. </a:t>
            </a:r>
          </a:p>
          <a:p>
            <a:pPr algn="just"/>
            <a:r>
              <a:rPr lang="es-MX" dirty="0"/>
              <a:t>2. El saber político constituye una forma de poder.</a:t>
            </a:r>
          </a:p>
          <a:p>
            <a:pPr algn="just"/>
            <a:r>
              <a:rPr lang="es-MX" dirty="0"/>
              <a:t> 3. Se trata de una relación política (dominar o gobernar a otros en razón de ese saber).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Platón (427-347 a. C): La justificación racional del </a:t>
            </a:r>
            <a:r>
              <a:rPr lang="es-MX" i="1" dirty="0"/>
              <a:t>secreto político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i="1" dirty="0"/>
              <a:t>La República: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La justicia como sistema de desigualdad natural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Contra la democracia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El gobierno </a:t>
            </a:r>
            <a:r>
              <a:rPr lang="es-MX" dirty="0" err="1"/>
              <a:t>aristocráticodel</a:t>
            </a:r>
            <a:r>
              <a:rPr lang="es-MX" dirty="0"/>
              <a:t> filósofo-rey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6" name="Picture 2" descr="C:\Users\UAMI\Pictures\Imported on 05-05-2012\su-platon-230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2808312" cy="2952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4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i="1" dirty="0"/>
              <a:t>Arcana </a:t>
            </a:r>
            <a:r>
              <a:rPr lang="es-MX" sz="2400" i="1" dirty="0" err="1"/>
              <a:t>Imperii</a:t>
            </a:r>
            <a:r>
              <a:rPr lang="es-MX" sz="2400" dirty="0"/>
              <a:t>: ayer y hoy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3501008"/>
            <a:ext cx="4038600" cy="308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611560" y="908720"/>
            <a:ext cx="6246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400" dirty="0"/>
          </a:p>
          <a:p>
            <a:pPr algn="just"/>
            <a:r>
              <a:rPr lang="es-MX" sz="1400" dirty="0"/>
              <a:t>Norberto </a:t>
            </a:r>
            <a:r>
              <a:rPr lang="es-MX" sz="1400" dirty="0" err="1"/>
              <a:t>Bobbio</a:t>
            </a:r>
            <a:r>
              <a:rPr lang="es-MX" sz="1400" dirty="0"/>
              <a:t>: “… en la categoría</a:t>
            </a:r>
          </a:p>
          <a:p>
            <a:pPr algn="just"/>
            <a:r>
              <a:rPr lang="es-MX" sz="1400" dirty="0"/>
              <a:t>de los </a:t>
            </a:r>
            <a:r>
              <a:rPr lang="es-MX" sz="1400" i="1" dirty="0"/>
              <a:t>arcana </a:t>
            </a:r>
            <a:r>
              <a:rPr lang="es-MX" sz="1400" dirty="0"/>
              <a:t>están comprendidos</a:t>
            </a:r>
          </a:p>
          <a:p>
            <a:pPr algn="just"/>
            <a:r>
              <a:rPr lang="es-MX" sz="1400" dirty="0"/>
              <a:t>dos fenómenos:</a:t>
            </a:r>
          </a:p>
          <a:p>
            <a:pPr algn="just"/>
            <a:r>
              <a:rPr lang="es-MX" sz="1400" dirty="0"/>
              <a:t>1. El fenómeno del poder que</a:t>
            </a:r>
            <a:endParaRPr lang="es-MX" sz="1400" i="1" dirty="0"/>
          </a:p>
          <a:p>
            <a:pPr algn="just"/>
            <a:r>
              <a:rPr lang="es-MX" sz="1400" i="1" dirty="0"/>
              <a:t>oculta : el tema clásico del secreto de Estado </a:t>
            </a:r>
          </a:p>
          <a:p>
            <a:pPr algn="just"/>
            <a:r>
              <a:rPr lang="es-MX" sz="1400" i="1" dirty="0"/>
              <a:t>2. El </a:t>
            </a:r>
            <a:r>
              <a:rPr lang="es-MX" sz="1400" dirty="0"/>
              <a:t> tema igualmente clásico</a:t>
            </a:r>
          </a:p>
          <a:p>
            <a:pPr algn="just"/>
            <a:r>
              <a:rPr lang="es-MX" sz="1400" dirty="0"/>
              <a:t>de la mentira lícita y útil…” </a:t>
            </a:r>
          </a:p>
          <a:p>
            <a:pPr algn="just"/>
            <a:r>
              <a:rPr lang="es-MX" sz="1400" dirty="0"/>
              <a:t>(</a:t>
            </a:r>
            <a:r>
              <a:rPr lang="es-MX" sz="1400" i="1" dirty="0"/>
              <a:t>El futuro de la democracia</a:t>
            </a:r>
            <a:r>
              <a:rPr lang="es-MX" sz="1400" dirty="0"/>
              <a:t>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 idx="4294967295"/>
          </p:nvPr>
        </p:nvSpPr>
        <p:spPr>
          <a:xfrm>
            <a:off x="971600" y="620688"/>
            <a:ext cx="7772400" cy="1470025"/>
          </a:xfrm>
        </p:spPr>
        <p:txBody>
          <a:bodyPr/>
          <a:lstStyle/>
          <a:p>
            <a:r>
              <a:rPr lang="es-MX" dirty="0"/>
              <a:t>Democracia ateniense y régimen antiguo de publicidad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92896"/>
            <a:ext cx="4762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61ACB2C5A07D949B0332C910E589859" ma:contentTypeVersion="6" ma:contentTypeDescription="Crear nuevo documento." ma:contentTypeScope="" ma:versionID="b2332b9cd850fe35695ff15960d4ef1c">
  <xsd:schema xmlns:xsd="http://www.w3.org/2001/XMLSchema" xmlns:xs="http://www.w3.org/2001/XMLSchema" xmlns:p="http://schemas.microsoft.com/office/2006/metadata/properties" xmlns:ns2="d52de530-e09c-4214-8367-9dcf1a852bc6" targetNamespace="http://schemas.microsoft.com/office/2006/metadata/properties" ma:root="true" ma:fieldsID="5fba3abb3a635aa6c33819a4e1cf0f8a" ns2:_="">
    <xsd:import namespace="d52de530-e09c-4214-8367-9dcf1a852bc6"/>
    <xsd:element name="properties">
      <xsd:complexType>
        <xsd:sequence>
          <xsd:element name="documentManagement">
            <xsd:complexType>
              <xsd:all>
                <xsd:element ref="ns2:Seccion"/>
                <xsd:element ref="ns2:Nombre_x0020_completo" minOccurs="0"/>
                <xsd:element ref="ns2:Fecha" minOccurs="0"/>
                <xsd:element ref="ns2:Orden_x0020_Seccion" minOccurs="0"/>
                <xsd:element ref="ns2:Orden_x0020_D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de530-e09c-4214-8367-9dcf1a852bc6" elementFormDefault="qualified">
    <xsd:import namespace="http://schemas.microsoft.com/office/2006/documentManagement/types"/>
    <xsd:import namespace="http://schemas.microsoft.com/office/infopath/2007/PartnerControls"/>
    <xsd:element name="Seccion" ma:index="1" ma:displayName="Seccion" ma:internalName="Seccion">
      <xsd:simpleType>
        <xsd:restriction base="dms:Note"/>
      </xsd:simpleType>
    </xsd:element>
    <xsd:element name="Nombre_x0020_completo" ma:index="2" nillable="true" ma:displayName="Nombre completo" ma:internalName="Nombre_x0020_completo">
      <xsd:simpleType>
        <xsd:restriction base="dms:Note"/>
      </xsd:simpleType>
    </xsd:element>
    <xsd:element name="Fecha" ma:index="3" nillable="true" ma:displayName="Fecha" ma:default="[today]" ma:format="DateOnly" ma:internalName="Fecha">
      <xsd:simpleType>
        <xsd:restriction base="dms:DateTime"/>
      </xsd:simpleType>
    </xsd:element>
    <xsd:element name="Orden_x0020_Seccion" ma:index="4" nillable="true" ma:displayName="Orden Seccion" ma:decimals="0" ma:internalName="Orden_x0020_Seccion">
      <xsd:simpleType>
        <xsd:restriction base="dms:Number"/>
      </xsd:simpleType>
    </xsd:element>
    <xsd:element name="Orden_x0020_Dos" ma:index="5" nillable="true" ma:displayName="Orden Dos" ma:decimals="0" ma:internalName="Orden_x0020_Dos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_x0020_Seccion xmlns="d52de530-e09c-4214-8367-9dcf1a852bc6">7</Orden_x0020_Seccion>
    <Seccion xmlns="d52de530-e09c-4214-8367-9dcf1a852bc6">Presentaciones utilizadas en los cursos presenciales dirigidos a sujetos obligados</Seccion>
    <Orden_x0020_Dos xmlns="d52de530-e09c-4214-8367-9dcf1a852bc6">28</Orden_x0020_Dos>
    <Nombre_x0020_completo xmlns="d52de530-e09c-4214-8367-9dcf1a852bc6">Presentación del curso de Transparencia y Rendición de Cuentas 2019</Nombre_x0020_completo>
    <Fecha xmlns="d52de530-e09c-4214-8367-9dcf1a852bc6">2019-06-03T05:00:00+00:00</Fecha>
  </documentManagement>
</p:properties>
</file>

<file path=customXml/itemProps1.xml><?xml version="1.0" encoding="utf-8"?>
<ds:datastoreItem xmlns:ds="http://schemas.openxmlformats.org/officeDocument/2006/customXml" ds:itemID="{FA2F3913-1DB5-4ABE-8E9F-C8EF514CD60B}"/>
</file>

<file path=customXml/itemProps2.xml><?xml version="1.0" encoding="utf-8"?>
<ds:datastoreItem xmlns:ds="http://schemas.openxmlformats.org/officeDocument/2006/customXml" ds:itemID="{E0FF5934-08D5-455E-B148-7D838C6E8EC0}"/>
</file>

<file path=customXml/itemProps3.xml><?xml version="1.0" encoding="utf-8"?>
<ds:datastoreItem xmlns:ds="http://schemas.openxmlformats.org/officeDocument/2006/customXml" ds:itemID="{BF66D4C3-5157-473D-B520-24584F86BD81}"/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1311</Words>
  <Application>Microsoft Office PowerPoint</Application>
  <PresentationFormat>Presentación en pantalla (4:3)</PresentationFormat>
  <Paragraphs>203</Paragraphs>
  <Slides>33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Andalus</vt:lpstr>
      <vt:lpstr>Arial</vt:lpstr>
      <vt:lpstr>Calibri</vt:lpstr>
      <vt:lpstr>Wingdings</vt:lpstr>
      <vt:lpstr>Tema de Office</vt:lpstr>
      <vt:lpstr>Transparencia y Rendición de Cuentas Sensibilización para la transparencia y la rendición de cuentas</vt:lpstr>
      <vt:lpstr>Expositor</vt:lpstr>
      <vt:lpstr>Esquema de exposición</vt:lpstr>
      <vt:lpstr>Ruta crítica en México</vt:lpstr>
      <vt:lpstr> Modelos antiguos de información cerrada y de publicidad </vt:lpstr>
      <vt:lpstr>Arcana Imperii</vt:lpstr>
      <vt:lpstr>Platón (427-347 a. C): La justificación racional del secreto político</vt:lpstr>
      <vt:lpstr>Arcana Imperii: ayer y hoy</vt:lpstr>
      <vt:lpstr>Democracia ateniense y régimen antiguo de publicidad</vt:lpstr>
      <vt:lpstr>Democracia antigua</vt:lpstr>
      <vt:lpstr>Isonomía</vt:lpstr>
      <vt:lpstr>Isegoría: idea antigua de publicidad: “Todo lo público es del público”</vt:lpstr>
      <vt:lpstr>Presentación de PowerPoint</vt:lpstr>
      <vt:lpstr>Arcana Ecclesiae</vt:lpstr>
      <vt:lpstr>Derecho divino de los reyes</vt:lpstr>
      <vt:lpstr>El Estado </vt:lpstr>
      <vt:lpstr>La razón de Estado</vt:lpstr>
      <vt:lpstr>Arnold Clapmarius (1574-1604)</vt:lpstr>
      <vt:lpstr>Razón de Estado y control de la información</vt:lpstr>
      <vt:lpstr> Crítica de la razón de Estado </vt:lpstr>
      <vt:lpstr>El liberalismo y el derecho a la información</vt:lpstr>
      <vt:lpstr>La herencia de John Locke (1632-1704): el liberalismo político</vt:lpstr>
      <vt:lpstr>Fundamentos liberales del derecho a la información</vt:lpstr>
      <vt:lpstr>Anders Chydonius (liberal e ilustrado sueco)</vt:lpstr>
      <vt:lpstr>DECLARACIÓN DE LOS DERECHOS DEL HOMBRE Y DEL CIUDADANO, 1789</vt:lpstr>
      <vt:lpstr>Crítica del argumento liberal</vt:lpstr>
      <vt:lpstr>El modelo republicano o del interés público</vt:lpstr>
      <vt:lpstr>El principio del interés público</vt:lpstr>
      <vt:lpstr> El principio kantiano de publicidad </vt:lpstr>
      <vt:lpstr>Constitución mexicana (a partir de febrero de 2014)</vt:lpstr>
      <vt:lpstr>Artículo 16: protección de la privacidad: derechos ARCO (desde 2009)</vt:lpstr>
      <vt:lpstr>Reflexión final</vt:lpstr>
      <vt:lpstr>Muchas gracias…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Transparencia,  ética y rendición de cuentas</dc:title>
  <dc:creator>Filosofía Política</dc:creator>
  <cp:lastModifiedBy>Olivia Nolasco Nolasco</cp:lastModifiedBy>
  <cp:revision>229</cp:revision>
  <dcterms:created xsi:type="dcterms:W3CDTF">2011-10-17T17:17:46Z</dcterms:created>
  <dcterms:modified xsi:type="dcterms:W3CDTF">2019-06-20T22:42:31Z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0x010100B61ACB2C5A07D949B0332C910E589859</vt:lpwstr>
  </property>
</Properties>
</file>